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89"/>
  </p:notesMasterIdLst>
  <p:sldIdLst>
    <p:sldId id="291" r:id="rId5"/>
    <p:sldId id="391" r:id="rId6"/>
    <p:sldId id="370" r:id="rId7"/>
    <p:sldId id="292" r:id="rId8"/>
    <p:sldId id="293" r:id="rId9"/>
    <p:sldId id="271" r:id="rId10"/>
    <p:sldId id="351" r:id="rId11"/>
    <p:sldId id="352" r:id="rId12"/>
    <p:sldId id="341" r:id="rId13"/>
    <p:sldId id="306" r:id="rId14"/>
    <p:sldId id="294" r:id="rId15"/>
    <p:sldId id="349" r:id="rId16"/>
    <p:sldId id="297" r:id="rId17"/>
    <p:sldId id="354" r:id="rId18"/>
    <p:sldId id="355" r:id="rId19"/>
    <p:sldId id="356" r:id="rId20"/>
    <p:sldId id="357" r:id="rId21"/>
    <p:sldId id="358" r:id="rId22"/>
    <p:sldId id="359" r:id="rId23"/>
    <p:sldId id="362" r:id="rId24"/>
    <p:sldId id="361" r:id="rId25"/>
    <p:sldId id="423" r:id="rId26"/>
    <p:sldId id="364" r:id="rId27"/>
    <p:sldId id="365" r:id="rId28"/>
    <p:sldId id="366" r:id="rId29"/>
    <p:sldId id="367" r:id="rId30"/>
    <p:sldId id="368" r:id="rId31"/>
    <p:sldId id="369" r:id="rId32"/>
    <p:sldId id="371" r:id="rId33"/>
    <p:sldId id="372" r:id="rId34"/>
    <p:sldId id="373" r:id="rId35"/>
    <p:sldId id="374" r:id="rId36"/>
    <p:sldId id="375" r:id="rId37"/>
    <p:sldId id="376" r:id="rId38"/>
    <p:sldId id="379" r:id="rId39"/>
    <p:sldId id="380" r:id="rId40"/>
    <p:sldId id="381" r:id="rId41"/>
    <p:sldId id="382" r:id="rId42"/>
    <p:sldId id="383" r:id="rId43"/>
    <p:sldId id="384" r:id="rId44"/>
    <p:sldId id="385" r:id="rId45"/>
    <p:sldId id="386" r:id="rId46"/>
    <p:sldId id="387" r:id="rId47"/>
    <p:sldId id="389" r:id="rId48"/>
    <p:sldId id="388" r:id="rId49"/>
    <p:sldId id="390" r:id="rId50"/>
    <p:sldId id="392" r:id="rId51"/>
    <p:sldId id="393" r:id="rId52"/>
    <p:sldId id="394" r:id="rId53"/>
    <p:sldId id="396" r:id="rId54"/>
    <p:sldId id="395" r:id="rId55"/>
    <p:sldId id="397" r:id="rId56"/>
    <p:sldId id="398" r:id="rId57"/>
    <p:sldId id="399" r:id="rId58"/>
    <p:sldId id="400" r:id="rId59"/>
    <p:sldId id="401" r:id="rId60"/>
    <p:sldId id="402" r:id="rId61"/>
    <p:sldId id="403" r:id="rId62"/>
    <p:sldId id="405" r:id="rId63"/>
    <p:sldId id="404" r:id="rId64"/>
    <p:sldId id="406" r:id="rId65"/>
    <p:sldId id="407" r:id="rId66"/>
    <p:sldId id="408" r:id="rId67"/>
    <p:sldId id="409" r:id="rId68"/>
    <p:sldId id="410" r:id="rId69"/>
    <p:sldId id="411" r:id="rId70"/>
    <p:sldId id="412" r:id="rId71"/>
    <p:sldId id="413" r:id="rId72"/>
    <p:sldId id="414" r:id="rId73"/>
    <p:sldId id="415" r:id="rId74"/>
    <p:sldId id="416" r:id="rId75"/>
    <p:sldId id="417" r:id="rId76"/>
    <p:sldId id="418" r:id="rId77"/>
    <p:sldId id="419" r:id="rId78"/>
    <p:sldId id="420" r:id="rId79"/>
    <p:sldId id="421" r:id="rId80"/>
    <p:sldId id="424" r:id="rId81"/>
    <p:sldId id="425" r:id="rId82"/>
    <p:sldId id="426" r:id="rId83"/>
    <p:sldId id="427" r:id="rId84"/>
    <p:sldId id="429" r:id="rId85"/>
    <p:sldId id="430" r:id="rId86"/>
    <p:sldId id="431" r:id="rId87"/>
    <p:sldId id="428" r:id="rId88"/>
  </p:sldIdLst>
  <p:sldSz cx="18288000" cy="10287000"/>
  <p:notesSz cx="6858000" cy="9144000"/>
  <p:embeddedFontLst>
    <p:embeddedFont>
      <p:font typeface="Open Sans" panose="020B0606030504020204" pitchFamily="34" charset="0"/>
      <p:regular r:id="rId90"/>
      <p:bold r:id="rId91"/>
      <p:italic r:id="rId92"/>
      <p:boldItalic r:id="rId93"/>
    </p:embeddedFont>
    <p:embeddedFont>
      <p:font typeface="Playfair Display" panose="00000500000000000000" pitchFamily="2" charset="0"/>
      <p:regular r:id="rId94"/>
      <p:bold r:id="rId95"/>
      <p:italic r:id="rId96"/>
      <p:boldItalic r:id="rId97"/>
    </p:embeddedFont>
    <p:embeddedFont>
      <p:font typeface="Playfair Display Black" panose="00000A00000000000000" pitchFamily="2" charset="0"/>
      <p:regular r:id="rId98"/>
      <p:bold r:id="rId99"/>
      <p:boldItalic r:id="rId100"/>
    </p:embeddedFont>
    <p:embeddedFont>
      <p:font typeface="Playfair Display Bold" panose="00000800000000000000" charset="0"/>
      <p:regular r:id="rId101"/>
      <p:bold r:id="rId102"/>
    </p:embeddedFont>
    <p:embeddedFont>
      <p:font typeface="Segoe UI" panose="020B0502040204020203" pitchFamily="34" charset="0"/>
      <p:regular r:id="rId103"/>
      <p:bold r:id="rId104"/>
      <p:italic r:id="rId105"/>
      <p:bold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850"/>
    <a:srgbClr val="2424FF"/>
    <a:srgbClr val="2E38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0C020-2366-4122-AA52-18EDB1B69161}" v="9" dt="2025-10-16T20:35:08.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2" d="100"/>
          <a:sy n="52" d="100"/>
        </p:scale>
        <p:origin x="850" y="2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12" Type="http://schemas.microsoft.com/office/2015/10/relationships/revisionInfo" Target="revisionInfo.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font" Target="fonts/font13.fntdata"/><Relationship Id="rId5" Type="http://schemas.openxmlformats.org/officeDocument/2006/relationships/slide" Target="slides/slide1.xml"/><Relationship Id="rId90" Type="http://schemas.openxmlformats.org/officeDocument/2006/relationships/font" Target="fonts/font1.fntdata"/><Relationship Id="rId95" Type="http://schemas.openxmlformats.org/officeDocument/2006/relationships/font" Target="fonts/font6.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font" Target="fonts/font14.fntdata"/><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font" Target="fonts/font2.fntdata"/><Relationship Id="rId96"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font" Target="fonts/font17.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font" Target="fonts/font5.fntdata"/><Relationship Id="rId99" Type="http://schemas.openxmlformats.org/officeDocument/2006/relationships/font" Target="fonts/font10.fntdata"/><Relationship Id="rId10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8.fntdata"/><Relationship Id="rId104" Type="http://schemas.openxmlformats.org/officeDocument/2006/relationships/font" Target="fonts/font15.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3.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font" Target="fonts/font11.fntdata"/><Relationship Id="rId105"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4.fntdata"/><Relationship Id="rId98" Type="http://schemas.openxmlformats.org/officeDocument/2006/relationships/font" Target="fonts/font9.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ky Nichols" userId="f353597b-4adf-4e5f-806a-c9fe887ec7f6" providerId="ADAL" clId="{8C82D418-A438-4826-80D1-EA29DCA97BC9}"/>
    <pc:docChg chg="addSld delSld modSld">
      <pc:chgData name="Rocky Nichols" userId="f353597b-4adf-4e5f-806a-c9fe887ec7f6" providerId="ADAL" clId="{8C82D418-A438-4826-80D1-EA29DCA97BC9}" dt="2025-10-16T20:35:08.211" v="1733"/>
      <pc:docMkLst>
        <pc:docMk/>
      </pc:docMkLst>
      <pc:sldChg chg="addSp modSp">
        <pc:chgData name="Rocky Nichols" userId="f353597b-4adf-4e5f-806a-c9fe887ec7f6" providerId="ADAL" clId="{8C82D418-A438-4826-80D1-EA29DCA97BC9}" dt="2025-10-16T20:34:47.343" v="1729"/>
        <pc:sldMkLst>
          <pc:docMk/>
          <pc:sldMk cId="2564762261" sldId="415"/>
        </pc:sldMkLst>
        <pc:spChg chg="add mod">
          <ac:chgData name="Rocky Nichols" userId="f353597b-4adf-4e5f-806a-c9fe887ec7f6" providerId="ADAL" clId="{8C82D418-A438-4826-80D1-EA29DCA97BC9}" dt="2025-10-16T20:34:47.343" v="1729"/>
          <ac:spMkLst>
            <pc:docMk/>
            <pc:sldMk cId="2564762261" sldId="415"/>
            <ac:spMk id="2" creationId="{77DD8ECE-B226-6F6F-3097-DAF59C1C9C81}"/>
          </ac:spMkLst>
        </pc:spChg>
      </pc:sldChg>
      <pc:sldChg chg="addSp modSp">
        <pc:chgData name="Rocky Nichols" userId="f353597b-4adf-4e5f-806a-c9fe887ec7f6" providerId="ADAL" clId="{8C82D418-A438-4826-80D1-EA29DCA97BC9}" dt="2025-10-16T20:34:52.851" v="1730"/>
        <pc:sldMkLst>
          <pc:docMk/>
          <pc:sldMk cId="2897312835" sldId="416"/>
        </pc:sldMkLst>
        <pc:spChg chg="add mod">
          <ac:chgData name="Rocky Nichols" userId="f353597b-4adf-4e5f-806a-c9fe887ec7f6" providerId="ADAL" clId="{8C82D418-A438-4826-80D1-EA29DCA97BC9}" dt="2025-10-16T20:34:52.851" v="1730"/>
          <ac:spMkLst>
            <pc:docMk/>
            <pc:sldMk cId="2897312835" sldId="416"/>
            <ac:spMk id="2" creationId="{34ACE923-0809-2511-7076-98281D0E5A65}"/>
          </ac:spMkLst>
        </pc:spChg>
      </pc:sldChg>
      <pc:sldChg chg="addSp modSp">
        <pc:chgData name="Rocky Nichols" userId="f353597b-4adf-4e5f-806a-c9fe887ec7f6" providerId="ADAL" clId="{8C82D418-A438-4826-80D1-EA29DCA97BC9}" dt="2025-10-16T20:34:57.448" v="1731"/>
        <pc:sldMkLst>
          <pc:docMk/>
          <pc:sldMk cId="4167967821" sldId="417"/>
        </pc:sldMkLst>
        <pc:spChg chg="add mod">
          <ac:chgData name="Rocky Nichols" userId="f353597b-4adf-4e5f-806a-c9fe887ec7f6" providerId="ADAL" clId="{8C82D418-A438-4826-80D1-EA29DCA97BC9}" dt="2025-10-16T20:34:57.448" v="1731"/>
          <ac:spMkLst>
            <pc:docMk/>
            <pc:sldMk cId="4167967821" sldId="417"/>
            <ac:spMk id="2" creationId="{FE1EC036-353F-DCE7-45E0-68161BA88132}"/>
          </ac:spMkLst>
        </pc:spChg>
      </pc:sldChg>
      <pc:sldChg chg="addSp modSp">
        <pc:chgData name="Rocky Nichols" userId="f353597b-4adf-4e5f-806a-c9fe887ec7f6" providerId="ADAL" clId="{8C82D418-A438-4826-80D1-EA29DCA97BC9}" dt="2025-10-16T20:35:01.889" v="1732"/>
        <pc:sldMkLst>
          <pc:docMk/>
          <pc:sldMk cId="4198290107" sldId="418"/>
        </pc:sldMkLst>
        <pc:spChg chg="add mod">
          <ac:chgData name="Rocky Nichols" userId="f353597b-4adf-4e5f-806a-c9fe887ec7f6" providerId="ADAL" clId="{8C82D418-A438-4826-80D1-EA29DCA97BC9}" dt="2025-10-16T20:35:01.889" v="1732"/>
          <ac:spMkLst>
            <pc:docMk/>
            <pc:sldMk cId="4198290107" sldId="418"/>
            <ac:spMk id="2" creationId="{CA59AC1D-BC1D-D387-6124-FEB20161197F}"/>
          </ac:spMkLst>
        </pc:spChg>
      </pc:sldChg>
      <pc:sldChg chg="addSp modSp">
        <pc:chgData name="Rocky Nichols" userId="f353597b-4adf-4e5f-806a-c9fe887ec7f6" providerId="ADAL" clId="{8C82D418-A438-4826-80D1-EA29DCA97BC9}" dt="2025-10-16T20:35:08.211" v="1733"/>
        <pc:sldMkLst>
          <pc:docMk/>
          <pc:sldMk cId="3135902324" sldId="420"/>
        </pc:sldMkLst>
        <pc:spChg chg="add mod">
          <ac:chgData name="Rocky Nichols" userId="f353597b-4adf-4e5f-806a-c9fe887ec7f6" providerId="ADAL" clId="{8C82D418-A438-4826-80D1-EA29DCA97BC9}" dt="2025-10-16T20:35:08.211" v="1733"/>
          <ac:spMkLst>
            <pc:docMk/>
            <pc:sldMk cId="3135902324" sldId="420"/>
            <ac:spMk id="2" creationId="{C22D7EFC-EF5B-2BC6-664A-F52D2D129975}"/>
          </ac:spMkLst>
        </pc:spChg>
      </pc:sldChg>
      <pc:sldChg chg="modSp mod">
        <pc:chgData name="Rocky Nichols" userId="f353597b-4adf-4e5f-806a-c9fe887ec7f6" providerId="ADAL" clId="{8C82D418-A438-4826-80D1-EA29DCA97BC9}" dt="2025-10-16T20:33:38.815" v="1656" actId="115"/>
        <pc:sldMkLst>
          <pc:docMk/>
          <pc:sldMk cId="3715789326" sldId="424"/>
        </pc:sldMkLst>
        <pc:spChg chg="mod">
          <ac:chgData name="Rocky Nichols" userId="f353597b-4adf-4e5f-806a-c9fe887ec7f6" providerId="ADAL" clId="{8C82D418-A438-4826-80D1-EA29DCA97BC9}" dt="2025-10-16T20:33:38.815" v="1656" actId="115"/>
          <ac:spMkLst>
            <pc:docMk/>
            <pc:sldMk cId="3715789326" sldId="424"/>
            <ac:spMk id="5" creationId="{7E22F05D-068F-6F0E-B1F7-0C5A7560707E}"/>
          </ac:spMkLst>
        </pc:spChg>
      </pc:sldChg>
      <pc:sldChg chg="modSp mod">
        <pc:chgData name="Rocky Nichols" userId="f353597b-4adf-4e5f-806a-c9fe887ec7f6" providerId="ADAL" clId="{8C82D418-A438-4826-80D1-EA29DCA97BC9}" dt="2025-10-16T20:34:15.492" v="1728" actId="5793"/>
        <pc:sldMkLst>
          <pc:docMk/>
          <pc:sldMk cId="4077306492" sldId="425"/>
        </pc:sldMkLst>
        <pc:spChg chg="mod">
          <ac:chgData name="Rocky Nichols" userId="f353597b-4adf-4e5f-806a-c9fe887ec7f6" providerId="ADAL" clId="{8C82D418-A438-4826-80D1-EA29DCA97BC9}" dt="2025-10-16T20:34:15.492" v="1728" actId="5793"/>
          <ac:spMkLst>
            <pc:docMk/>
            <pc:sldMk cId="4077306492" sldId="425"/>
            <ac:spMk id="5" creationId="{4C9B085B-D3A3-BE8B-9D38-5BFD3DB35CAC}"/>
          </ac:spMkLst>
        </pc:spChg>
      </pc:sldChg>
      <pc:sldChg chg="modSp mod">
        <pc:chgData name="Rocky Nichols" userId="f353597b-4adf-4e5f-806a-c9fe887ec7f6" providerId="ADAL" clId="{8C82D418-A438-4826-80D1-EA29DCA97BC9}" dt="2025-10-16T20:23:50.656" v="931" actId="6549"/>
        <pc:sldMkLst>
          <pc:docMk/>
          <pc:sldMk cId="295609868" sldId="429"/>
        </pc:sldMkLst>
        <pc:spChg chg="mod">
          <ac:chgData name="Rocky Nichols" userId="f353597b-4adf-4e5f-806a-c9fe887ec7f6" providerId="ADAL" clId="{8C82D418-A438-4826-80D1-EA29DCA97BC9}" dt="2025-10-16T20:23:50.656" v="931" actId="6549"/>
          <ac:spMkLst>
            <pc:docMk/>
            <pc:sldMk cId="295609868" sldId="429"/>
            <ac:spMk id="5" creationId="{C15FF9B3-5C6A-E8EB-5BAA-14F66B99A08B}"/>
          </ac:spMkLst>
        </pc:spChg>
      </pc:sldChg>
      <pc:sldChg chg="modSp add mod">
        <pc:chgData name="Rocky Nichols" userId="f353597b-4adf-4e5f-806a-c9fe887ec7f6" providerId="ADAL" clId="{8C82D418-A438-4826-80D1-EA29DCA97BC9}" dt="2025-10-16T20:32:30.800" v="1654" actId="20577"/>
        <pc:sldMkLst>
          <pc:docMk/>
          <pc:sldMk cId="195361829" sldId="430"/>
        </pc:sldMkLst>
        <pc:spChg chg="mod">
          <ac:chgData name="Rocky Nichols" userId="f353597b-4adf-4e5f-806a-c9fe887ec7f6" providerId="ADAL" clId="{8C82D418-A438-4826-80D1-EA29DCA97BC9}" dt="2025-10-16T20:32:30.800" v="1654" actId="20577"/>
          <ac:spMkLst>
            <pc:docMk/>
            <pc:sldMk cId="195361829" sldId="430"/>
            <ac:spMk id="5" creationId="{4D5899DC-6823-57DA-DAF5-C629DD89019D}"/>
          </ac:spMkLst>
        </pc:spChg>
        <pc:spChg chg="mod">
          <ac:chgData name="Rocky Nichols" userId="f353597b-4adf-4e5f-806a-c9fe887ec7f6" providerId="ADAL" clId="{8C82D418-A438-4826-80D1-EA29DCA97BC9}" dt="2025-10-16T20:26:16.963" v="1006" actId="20577"/>
          <ac:spMkLst>
            <pc:docMk/>
            <pc:sldMk cId="195361829" sldId="430"/>
            <ac:spMk id="7" creationId="{962260F8-6CE4-1A6A-4CA0-A48541737222}"/>
          </ac:spMkLst>
        </pc:spChg>
      </pc:sldChg>
      <pc:sldChg chg="add del">
        <pc:chgData name="Rocky Nichols" userId="f353597b-4adf-4e5f-806a-c9fe887ec7f6" providerId="ADAL" clId="{8C82D418-A438-4826-80D1-EA29DCA97BC9}" dt="2025-10-16T20:25:04.028" v="967" actId="47"/>
        <pc:sldMkLst>
          <pc:docMk/>
          <pc:sldMk cId="1194974393" sldId="431"/>
        </pc:sldMkLst>
      </pc:sldChg>
      <pc:sldChg chg="modSp add mod">
        <pc:chgData name="Rocky Nichols" userId="f353597b-4adf-4e5f-806a-c9fe887ec7f6" providerId="ADAL" clId="{8C82D418-A438-4826-80D1-EA29DCA97BC9}" dt="2025-10-16T20:32:08.203" v="1650" actId="255"/>
        <pc:sldMkLst>
          <pc:docMk/>
          <pc:sldMk cId="3075390343" sldId="431"/>
        </pc:sldMkLst>
        <pc:spChg chg="mod">
          <ac:chgData name="Rocky Nichols" userId="f353597b-4adf-4e5f-806a-c9fe887ec7f6" providerId="ADAL" clId="{8C82D418-A438-4826-80D1-EA29DCA97BC9}" dt="2025-10-16T20:32:08.203" v="1650" actId="255"/>
          <ac:spMkLst>
            <pc:docMk/>
            <pc:sldMk cId="3075390343" sldId="431"/>
            <ac:spMk id="5" creationId="{D27A5088-0D03-9021-B7F4-6728EE2495BE}"/>
          </ac:spMkLst>
        </pc:spChg>
        <pc:spChg chg="mod">
          <ac:chgData name="Rocky Nichols" userId="f353597b-4adf-4e5f-806a-c9fe887ec7f6" providerId="ADAL" clId="{8C82D418-A438-4826-80D1-EA29DCA97BC9}" dt="2025-10-16T20:31:35.703" v="1612" actId="6549"/>
          <ac:spMkLst>
            <pc:docMk/>
            <pc:sldMk cId="3075390343" sldId="431"/>
            <ac:spMk id="7" creationId="{814D3B34-16A4-509D-A82B-52274FAF6FF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A28667-493D-4F57-B5D0-DD45232042B1}"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95620E-FE6C-4766-A2D2-8A2B0299BBEB}" type="slidenum">
              <a:rPr lang="en-US" smtClean="0"/>
              <a:t>‹#›</a:t>
            </a:fld>
            <a:endParaRPr lang="en-US"/>
          </a:p>
        </p:txBody>
      </p:sp>
    </p:spTree>
    <p:extLst>
      <p:ext uri="{BB962C8B-B14F-4D97-AF65-F5344CB8AC3E}">
        <p14:creationId xmlns:p14="http://schemas.microsoft.com/office/powerpoint/2010/main" val="136035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All - introductions</a:t>
            </a:r>
          </a:p>
        </p:txBody>
      </p:sp>
      <p:sp>
        <p:nvSpPr>
          <p:cNvPr id="4" name="Slide Number Placeholder 3"/>
          <p:cNvSpPr>
            <a:spLocks noGrp="1"/>
          </p:cNvSpPr>
          <p:nvPr>
            <p:ph type="sldNum" sz="quarter" idx="5"/>
          </p:nvPr>
        </p:nvSpPr>
        <p:spPr/>
        <p:txBody>
          <a:bodyPr/>
          <a:lstStyle/>
          <a:p>
            <a:fld id="{4195620E-FE6C-4766-A2D2-8A2B0299BBEB}" type="slidenum">
              <a:rPr lang="en-US" smtClean="0"/>
              <a:t>1</a:t>
            </a:fld>
            <a:endParaRPr lang="en-US"/>
          </a:p>
        </p:txBody>
      </p:sp>
    </p:spTree>
    <p:extLst>
      <p:ext uri="{BB962C8B-B14F-4D97-AF65-F5344CB8AC3E}">
        <p14:creationId xmlns:p14="http://schemas.microsoft.com/office/powerpoint/2010/main" val="3154418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5BC95-7A1F-99DB-AE15-780586F991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68C89-AE0A-1F2B-20B5-E8D494CE9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569DB-AFD9-8E47-9445-66153E5F187F}"/>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7C1C2C2-EAD2-DA10-E54E-038DBA0EE05F}"/>
              </a:ext>
            </a:extLst>
          </p:cNvPr>
          <p:cNvSpPr>
            <a:spLocks noGrp="1"/>
          </p:cNvSpPr>
          <p:nvPr>
            <p:ph type="sldNum" sz="quarter" idx="5"/>
          </p:nvPr>
        </p:nvSpPr>
        <p:spPr/>
        <p:txBody>
          <a:bodyPr/>
          <a:lstStyle/>
          <a:p>
            <a:fld id="{4195620E-FE6C-4766-A2D2-8A2B0299BBEB}" type="slidenum">
              <a:rPr lang="en-US" smtClean="0"/>
              <a:t>2</a:t>
            </a:fld>
            <a:endParaRPr lang="en-US"/>
          </a:p>
        </p:txBody>
      </p:sp>
    </p:spTree>
    <p:extLst>
      <p:ext uri="{BB962C8B-B14F-4D97-AF65-F5344CB8AC3E}">
        <p14:creationId xmlns:p14="http://schemas.microsoft.com/office/powerpoint/2010/main" val="1974477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3DA79-D88E-D04E-642C-4E9580107C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B95EF-AE1F-907C-ED32-411898EBA8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025972-6185-883E-7613-CDE85FAC2E46}"/>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BB42811-DE2B-ED70-4721-635F42BBC59A}"/>
              </a:ext>
            </a:extLst>
          </p:cNvPr>
          <p:cNvSpPr>
            <a:spLocks noGrp="1"/>
          </p:cNvSpPr>
          <p:nvPr>
            <p:ph type="sldNum" sz="quarter" idx="5"/>
          </p:nvPr>
        </p:nvSpPr>
        <p:spPr/>
        <p:txBody>
          <a:bodyPr/>
          <a:lstStyle/>
          <a:p>
            <a:fld id="{4195620E-FE6C-4766-A2D2-8A2B0299BBEB}" type="slidenum">
              <a:rPr lang="en-US" smtClean="0"/>
              <a:t>3</a:t>
            </a:fld>
            <a:endParaRPr lang="en-US"/>
          </a:p>
        </p:txBody>
      </p:sp>
    </p:spTree>
    <p:extLst>
      <p:ext uri="{BB962C8B-B14F-4D97-AF65-F5344CB8AC3E}">
        <p14:creationId xmlns:p14="http://schemas.microsoft.com/office/powerpoint/2010/main" val="27143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RN</a:t>
            </a:r>
          </a:p>
        </p:txBody>
      </p:sp>
      <p:sp>
        <p:nvSpPr>
          <p:cNvPr id="4" name="Slide Number Placeholder 3"/>
          <p:cNvSpPr>
            <a:spLocks noGrp="1"/>
          </p:cNvSpPr>
          <p:nvPr>
            <p:ph type="sldNum" sz="quarter" idx="5"/>
          </p:nvPr>
        </p:nvSpPr>
        <p:spPr/>
        <p:txBody>
          <a:bodyPr/>
          <a:lstStyle/>
          <a:p>
            <a:fld id="{4195620E-FE6C-4766-A2D2-8A2B0299BBEB}" type="slidenum">
              <a:rPr lang="en-US" smtClean="0"/>
              <a:t>4</a:t>
            </a:fld>
            <a:endParaRPr lang="en-US"/>
          </a:p>
        </p:txBody>
      </p:sp>
    </p:spTree>
    <p:extLst>
      <p:ext uri="{BB962C8B-B14F-4D97-AF65-F5344CB8AC3E}">
        <p14:creationId xmlns:p14="http://schemas.microsoft.com/office/powerpoint/2010/main" val="4266829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RN</a:t>
            </a:r>
          </a:p>
        </p:txBody>
      </p:sp>
      <p:sp>
        <p:nvSpPr>
          <p:cNvPr id="4" name="Slide Number Placeholder 3"/>
          <p:cNvSpPr>
            <a:spLocks noGrp="1"/>
          </p:cNvSpPr>
          <p:nvPr>
            <p:ph type="sldNum" sz="quarter" idx="5"/>
          </p:nvPr>
        </p:nvSpPr>
        <p:spPr/>
        <p:txBody>
          <a:bodyPr/>
          <a:lstStyle/>
          <a:p>
            <a:fld id="{4195620E-FE6C-4766-A2D2-8A2B0299BBEB}" type="slidenum">
              <a:rPr lang="en-US" smtClean="0"/>
              <a:t>5</a:t>
            </a:fld>
            <a:endParaRPr lang="en-US"/>
          </a:p>
        </p:txBody>
      </p:sp>
    </p:spTree>
    <p:extLst>
      <p:ext uri="{BB962C8B-B14F-4D97-AF65-F5344CB8AC3E}">
        <p14:creationId xmlns:p14="http://schemas.microsoft.com/office/powerpoint/2010/main" val="931600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RN</a:t>
            </a:r>
          </a:p>
        </p:txBody>
      </p:sp>
      <p:sp>
        <p:nvSpPr>
          <p:cNvPr id="4" name="Slide Number Placeholder 3"/>
          <p:cNvSpPr>
            <a:spLocks noGrp="1"/>
          </p:cNvSpPr>
          <p:nvPr>
            <p:ph type="sldNum" sz="quarter" idx="5"/>
          </p:nvPr>
        </p:nvSpPr>
        <p:spPr/>
        <p:txBody>
          <a:bodyPr/>
          <a:lstStyle/>
          <a:p>
            <a:fld id="{4195620E-FE6C-4766-A2D2-8A2B0299BBEB}" type="slidenum">
              <a:rPr lang="en-US" smtClean="0"/>
              <a:t>6</a:t>
            </a:fld>
            <a:endParaRPr lang="en-US"/>
          </a:p>
        </p:txBody>
      </p:sp>
    </p:spTree>
    <p:extLst>
      <p:ext uri="{BB962C8B-B14F-4D97-AF65-F5344CB8AC3E}">
        <p14:creationId xmlns:p14="http://schemas.microsoft.com/office/powerpoint/2010/main" val="3661092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84291-559D-FED9-C7BD-B10A68C3E8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7D7E8-1EA1-0426-DDD8-AD43D8E73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F6C70-9AF3-CE77-6A88-1E335BEDD4E3}"/>
              </a:ext>
            </a:extLst>
          </p:cNvPr>
          <p:cNvSpPr>
            <a:spLocks noGrp="1"/>
          </p:cNvSpPr>
          <p:nvPr>
            <p:ph type="body" idx="1"/>
          </p:nvPr>
        </p:nvSpPr>
        <p:spPr/>
        <p:txBody>
          <a:bodyPr/>
          <a:lstStyle/>
          <a:p>
            <a:r>
              <a:rPr lang="en-US" dirty="0">
                <a:ea typeface="Calibri"/>
                <a:cs typeface="Calibri"/>
              </a:rPr>
              <a:t>DH</a:t>
            </a:r>
          </a:p>
        </p:txBody>
      </p:sp>
      <p:sp>
        <p:nvSpPr>
          <p:cNvPr id="4" name="Slide Number Placeholder 3">
            <a:extLst>
              <a:ext uri="{FF2B5EF4-FFF2-40B4-BE49-F238E27FC236}">
                <a16:creationId xmlns:a16="http://schemas.microsoft.com/office/drawing/2014/main" id="{E88BDB6F-4BAB-23E2-B5AB-8119C07859CD}"/>
              </a:ext>
            </a:extLst>
          </p:cNvPr>
          <p:cNvSpPr>
            <a:spLocks noGrp="1"/>
          </p:cNvSpPr>
          <p:nvPr>
            <p:ph type="sldNum" sz="quarter" idx="10"/>
          </p:nvPr>
        </p:nvSpPr>
        <p:spPr/>
        <p:txBody>
          <a:bodyPr/>
          <a:lstStyle/>
          <a:p>
            <a:fld id="{4195620E-FE6C-4766-A2D2-8A2B0299BBEB}" type="slidenum">
              <a:rPr lang="en-US" smtClean="0"/>
              <a:t>7</a:t>
            </a:fld>
            <a:endParaRPr lang="en-US"/>
          </a:p>
        </p:txBody>
      </p:sp>
    </p:spTree>
    <p:extLst>
      <p:ext uri="{BB962C8B-B14F-4D97-AF65-F5344CB8AC3E}">
        <p14:creationId xmlns:p14="http://schemas.microsoft.com/office/powerpoint/2010/main" val="1126821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04D40-2D49-826F-BC29-8A6150A27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FABD3-5C3C-9C25-7417-D2BE720F7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51C2D-9402-970F-5D94-AFDC63577481}"/>
              </a:ext>
            </a:extLst>
          </p:cNvPr>
          <p:cNvSpPr>
            <a:spLocks noGrp="1"/>
          </p:cNvSpPr>
          <p:nvPr>
            <p:ph type="body" idx="1"/>
          </p:nvPr>
        </p:nvSpPr>
        <p:spPr/>
        <p:txBody>
          <a:bodyPr/>
          <a:lstStyle/>
          <a:p>
            <a:r>
              <a:rPr lang="en-US" dirty="0">
                <a:ea typeface="Calibri"/>
                <a:cs typeface="Calibri"/>
              </a:rPr>
              <a:t>DH</a:t>
            </a:r>
          </a:p>
        </p:txBody>
      </p:sp>
      <p:sp>
        <p:nvSpPr>
          <p:cNvPr id="4" name="Slide Number Placeholder 3">
            <a:extLst>
              <a:ext uri="{FF2B5EF4-FFF2-40B4-BE49-F238E27FC236}">
                <a16:creationId xmlns:a16="http://schemas.microsoft.com/office/drawing/2014/main" id="{80534E19-7A07-0779-78C5-37E323DB544F}"/>
              </a:ext>
            </a:extLst>
          </p:cNvPr>
          <p:cNvSpPr>
            <a:spLocks noGrp="1"/>
          </p:cNvSpPr>
          <p:nvPr>
            <p:ph type="sldNum" sz="quarter" idx="10"/>
          </p:nvPr>
        </p:nvSpPr>
        <p:spPr/>
        <p:txBody>
          <a:bodyPr/>
          <a:lstStyle/>
          <a:p>
            <a:fld id="{4195620E-FE6C-4766-A2D2-8A2B0299BBEB}" type="slidenum">
              <a:rPr lang="en-US" smtClean="0"/>
              <a:t>8</a:t>
            </a:fld>
            <a:endParaRPr lang="en-US"/>
          </a:p>
        </p:txBody>
      </p:sp>
    </p:spTree>
    <p:extLst>
      <p:ext uri="{BB962C8B-B14F-4D97-AF65-F5344CB8AC3E}">
        <p14:creationId xmlns:p14="http://schemas.microsoft.com/office/powerpoint/2010/main" val="253971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RN</a:t>
            </a:r>
          </a:p>
        </p:txBody>
      </p:sp>
      <p:sp>
        <p:nvSpPr>
          <p:cNvPr id="4" name="Slide Number Placeholder 3"/>
          <p:cNvSpPr>
            <a:spLocks noGrp="1"/>
          </p:cNvSpPr>
          <p:nvPr>
            <p:ph type="sldNum" sz="quarter" idx="5"/>
          </p:nvPr>
        </p:nvSpPr>
        <p:spPr/>
        <p:txBody>
          <a:bodyPr/>
          <a:lstStyle/>
          <a:p>
            <a:fld id="{4195620E-FE6C-4766-A2D2-8A2B0299BBEB}" type="slidenum">
              <a:rPr lang="en-US" smtClean="0"/>
              <a:t>9</a:t>
            </a:fld>
            <a:endParaRPr lang="en-US"/>
          </a:p>
        </p:txBody>
      </p:sp>
    </p:spTree>
    <p:extLst>
      <p:ext uri="{BB962C8B-B14F-4D97-AF65-F5344CB8AC3E}">
        <p14:creationId xmlns:p14="http://schemas.microsoft.com/office/powerpoint/2010/main" val="1355468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BB</a:t>
            </a:r>
          </a:p>
        </p:txBody>
      </p:sp>
      <p:sp>
        <p:nvSpPr>
          <p:cNvPr id="4" name="Slide Number Placeholder 3"/>
          <p:cNvSpPr>
            <a:spLocks noGrp="1"/>
          </p:cNvSpPr>
          <p:nvPr>
            <p:ph type="sldNum" sz="quarter" idx="5"/>
          </p:nvPr>
        </p:nvSpPr>
        <p:spPr/>
        <p:txBody>
          <a:bodyPr/>
          <a:lstStyle/>
          <a:p>
            <a:fld id="{4195620E-FE6C-4766-A2D2-8A2B0299BBEB}" type="slidenum">
              <a:rPr lang="en-US" smtClean="0"/>
              <a:t>10</a:t>
            </a:fld>
            <a:endParaRPr lang="en-US"/>
          </a:p>
        </p:txBody>
      </p:sp>
    </p:spTree>
    <p:extLst>
      <p:ext uri="{BB962C8B-B14F-4D97-AF65-F5344CB8AC3E}">
        <p14:creationId xmlns:p14="http://schemas.microsoft.com/office/powerpoint/2010/main" val="1481017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BB</a:t>
            </a:r>
          </a:p>
        </p:txBody>
      </p:sp>
      <p:sp>
        <p:nvSpPr>
          <p:cNvPr id="4" name="Slide Number Placeholder 3"/>
          <p:cNvSpPr>
            <a:spLocks noGrp="1"/>
          </p:cNvSpPr>
          <p:nvPr>
            <p:ph type="sldNum" sz="quarter" idx="5"/>
          </p:nvPr>
        </p:nvSpPr>
        <p:spPr/>
        <p:txBody>
          <a:bodyPr/>
          <a:lstStyle/>
          <a:p>
            <a:fld id="{4195620E-FE6C-4766-A2D2-8A2B0299BBEB}" type="slidenum">
              <a:rPr lang="en-US" smtClean="0"/>
              <a:t>11</a:t>
            </a:fld>
            <a:endParaRPr lang="en-US"/>
          </a:p>
        </p:txBody>
      </p:sp>
    </p:spTree>
    <p:extLst>
      <p:ext uri="{BB962C8B-B14F-4D97-AF65-F5344CB8AC3E}">
        <p14:creationId xmlns:p14="http://schemas.microsoft.com/office/powerpoint/2010/main" val="4163194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DCE83-97A6-33A6-8C6A-69AE3B12D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EB550-8263-6CD2-D4C6-D5DE3D1703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280AB-A0AD-1036-F4B6-B4A170D8A79B}"/>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83401EB-51E7-D19E-C295-334996C15A57}"/>
              </a:ext>
            </a:extLst>
          </p:cNvPr>
          <p:cNvSpPr>
            <a:spLocks noGrp="1"/>
          </p:cNvSpPr>
          <p:nvPr>
            <p:ph type="sldNum" sz="quarter" idx="5"/>
          </p:nvPr>
        </p:nvSpPr>
        <p:spPr/>
        <p:txBody>
          <a:bodyPr/>
          <a:lstStyle/>
          <a:p>
            <a:fld id="{4195620E-FE6C-4766-A2D2-8A2B0299BBEB}" type="slidenum">
              <a:rPr lang="en-US" smtClean="0"/>
              <a:t>12</a:t>
            </a:fld>
            <a:endParaRPr lang="en-US"/>
          </a:p>
        </p:txBody>
      </p:sp>
    </p:spTree>
    <p:extLst>
      <p:ext uri="{BB962C8B-B14F-4D97-AF65-F5344CB8AC3E}">
        <p14:creationId xmlns:p14="http://schemas.microsoft.com/office/powerpoint/2010/main" val="2081675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RN</a:t>
            </a:r>
          </a:p>
        </p:txBody>
      </p:sp>
      <p:sp>
        <p:nvSpPr>
          <p:cNvPr id="4" name="Slide Number Placeholder 3"/>
          <p:cNvSpPr>
            <a:spLocks noGrp="1"/>
          </p:cNvSpPr>
          <p:nvPr>
            <p:ph type="sldNum" sz="quarter" idx="5"/>
          </p:nvPr>
        </p:nvSpPr>
        <p:spPr/>
        <p:txBody>
          <a:bodyPr/>
          <a:lstStyle/>
          <a:p>
            <a:fld id="{4195620E-FE6C-4766-A2D2-8A2B0299BBEB}" type="slidenum">
              <a:rPr lang="en-US" smtClean="0"/>
              <a:t>13</a:t>
            </a:fld>
            <a:endParaRPr lang="en-US"/>
          </a:p>
        </p:txBody>
      </p:sp>
    </p:spTree>
    <p:extLst>
      <p:ext uri="{BB962C8B-B14F-4D97-AF65-F5344CB8AC3E}">
        <p14:creationId xmlns:p14="http://schemas.microsoft.com/office/powerpoint/2010/main" val="2238446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9DBCB-DC15-C40E-64B4-4F5EC59F9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6BE3E8-6FE5-4881-4821-59AAF89FB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8806E-35A7-7CFC-2285-6C06C96A0873}"/>
              </a:ext>
            </a:extLst>
          </p:cNvPr>
          <p:cNvSpPr>
            <a:spLocks noGrp="1"/>
          </p:cNvSpPr>
          <p:nvPr>
            <p:ph type="body" idx="1"/>
          </p:nvPr>
        </p:nvSpPr>
        <p:spPr/>
        <p:txBody>
          <a:bodyPr/>
          <a:lstStyle/>
          <a:p>
            <a:r>
              <a:rPr lang="en-US" dirty="0">
                <a:ea typeface="Calibri"/>
                <a:cs typeface="Calibri"/>
              </a:rPr>
              <a:t>DH</a:t>
            </a:r>
          </a:p>
        </p:txBody>
      </p:sp>
      <p:sp>
        <p:nvSpPr>
          <p:cNvPr id="4" name="Slide Number Placeholder 3">
            <a:extLst>
              <a:ext uri="{FF2B5EF4-FFF2-40B4-BE49-F238E27FC236}">
                <a16:creationId xmlns:a16="http://schemas.microsoft.com/office/drawing/2014/main" id="{E2D7B3B8-33D5-7D48-87AA-6773DB13FBDC}"/>
              </a:ext>
            </a:extLst>
          </p:cNvPr>
          <p:cNvSpPr>
            <a:spLocks noGrp="1"/>
          </p:cNvSpPr>
          <p:nvPr>
            <p:ph type="sldNum" sz="quarter" idx="5"/>
          </p:nvPr>
        </p:nvSpPr>
        <p:spPr/>
        <p:txBody>
          <a:bodyPr/>
          <a:lstStyle/>
          <a:p>
            <a:fld id="{4195620E-FE6C-4766-A2D2-8A2B0299BBEB}" type="slidenum">
              <a:rPr lang="en-US" smtClean="0"/>
              <a:t>14</a:t>
            </a:fld>
            <a:endParaRPr lang="en-US"/>
          </a:p>
        </p:txBody>
      </p:sp>
    </p:spTree>
    <p:extLst>
      <p:ext uri="{BB962C8B-B14F-4D97-AF65-F5344CB8AC3E}">
        <p14:creationId xmlns:p14="http://schemas.microsoft.com/office/powerpoint/2010/main" val="3012309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1B49-D3A1-A85E-54DC-CC4FF6FD0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DED82-6D51-B824-3677-42716F7651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B3F7E-7596-CD18-D230-817A7A13DD40}"/>
              </a:ext>
            </a:extLst>
          </p:cNvPr>
          <p:cNvSpPr>
            <a:spLocks noGrp="1"/>
          </p:cNvSpPr>
          <p:nvPr>
            <p:ph type="body" idx="1"/>
          </p:nvPr>
        </p:nvSpPr>
        <p:spPr/>
        <p:txBody>
          <a:bodyPr/>
          <a:lstStyle/>
          <a:p>
            <a:r>
              <a:rPr lang="en-US">
                <a:ea typeface="Calibri"/>
                <a:cs typeface="Calibri"/>
              </a:rPr>
              <a:t>BK</a:t>
            </a:r>
          </a:p>
        </p:txBody>
      </p:sp>
      <p:sp>
        <p:nvSpPr>
          <p:cNvPr id="4" name="Slide Number Placeholder 3">
            <a:extLst>
              <a:ext uri="{FF2B5EF4-FFF2-40B4-BE49-F238E27FC236}">
                <a16:creationId xmlns:a16="http://schemas.microsoft.com/office/drawing/2014/main" id="{BB75564D-5C4C-913E-126B-814F913A9DCF}"/>
              </a:ext>
            </a:extLst>
          </p:cNvPr>
          <p:cNvSpPr>
            <a:spLocks noGrp="1"/>
          </p:cNvSpPr>
          <p:nvPr>
            <p:ph type="sldNum" sz="quarter" idx="5"/>
          </p:nvPr>
        </p:nvSpPr>
        <p:spPr/>
        <p:txBody>
          <a:bodyPr/>
          <a:lstStyle/>
          <a:p>
            <a:fld id="{4195620E-FE6C-4766-A2D2-8A2B0299BBEB}" type="slidenum">
              <a:rPr lang="en-US" smtClean="0"/>
              <a:t>15</a:t>
            </a:fld>
            <a:endParaRPr lang="en-US"/>
          </a:p>
        </p:txBody>
      </p:sp>
    </p:spTree>
    <p:extLst>
      <p:ext uri="{BB962C8B-B14F-4D97-AF65-F5344CB8AC3E}">
        <p14:creationId xmlns:p14="http://schemas.microsoft.com/office/powerpoint/2010/main" val="2053835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F769-1A97-514E-CA34-D06465E856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C9B85-A70A-3F70-9040-BE8849366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39B18-BFD2-8A46-0CA2-B919A5F5F09B}"/>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3C8E85A-8358-02BD-1B62-DB862880B1FF}"/>
              </a:ext>
            </a:extLst>
          </p:cNvPr>
          <p:cNvSpPr>
            <a:spLocks noGrp="1"/>
          </p:cNvSpPr>
          <p:nvPr>
            <p:ph type="sldNum" sz="quarter" idx="5"/>
          </p:nvPr>
        </p:nvSpPr>
        <p:spPr/>
        <p:txBody>
          <a:bodyPr/>
          <a:lstStyle/>
          <a:p>
            <a:fld id="{4195620E-FE6C-4766-A2D2-8A2B0299BBEB}" type="slidenum">
              <a:rPr lang="en-US" smtClean="0"/>
              <a:t>16</a:t>
            </a:fld>
            <a:endParaRPr lang="en-US"/>
          </a:p>
        </p:txBody>
      </p:sp>
    </p:spTree>
    <p:extLst>
      <p:ext uri="{BB962C8B-B14F-4D97-AF65-F5344CB8AC3E}">
        <p14:creationId xmlns:p14="http://schemas.microsoft.com/office/powerpoint/2010/main" val="443809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8A53C-8EBC-FFDE-B130-3261F0857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3FB3B-5AF4-E794-C216-1201CBA87F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A0117-780C-7428-53C7-6E6E4C91AFAD}"/>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85A33DBA-F2EC-40C3-895D-C4E51D240A5A}"/>
              </a:ext>
            </a:extLst>
          </p:cNvPr>
          <p:cNvSpPr>
            <a:spLocks noGrp="1"/>
          </p:cNvSpPr>
          <p:nvPr>
            <p:ph type="sldNum" sz="quarter" idx="5"/>
          </p:nvPr>
        </p:nvSpPr>
        <p:spPr/>
        <p:txBody>
          <a:bodyPr/>
          <a:lstStyle/>
          <a:p>
            <a:fld id="{4195620E-FE6C-4766-A2D2-8A2B0299BBEB}" type="slidenum">
              <a:rPr lang="en-US" smtClean="0"/>
              <a:t>17</a:t>
            </a:fld>
            <a:endParaRPr lang="en-US"/>
          </a:p>
        </p:txBody>
      </p:sp>
    </p:spTree>
    <p:extLst>
      <p:ext uri="{BB962C8B-B14F-4D97-AF65-F5344CB8AC3E}">
        <p14:creationId xmlns:p14="http://schemas.microsoft.com/office/powerpoint/2010/main" val="1498189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2BFE4-EC7E-9CCB-D3E6-3AF50A346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8D369-DD3B-BDA4-E1D3-B74B580A23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9A17A-F239-E823-A24D-F046CCF14258}"/>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9B2F6976-EAC5-A780-AB5F-80F811EF4664}"/>
              </a:ext>
            </a:extLst>
          </p:cNvPr>
          <p:cNvSpPr>
            <a:spLocks noGrp="1"/>
          </p:cNvSpPr>
          <p:nvPr>
            <p:ph type="sldNum" sz="quarter" idx="5"/>
          </p:nvPr>
        </p:nvSpPr>
        <p:spPr/>
        <p:txBody>
          <a:bodyPr/>
          <a:lstStyle/>
          <a:p>
            <a:fld id="{4195620E-FE6C-4766-A2D2-8A2B0299BBEB}" type="slidenum">
              <a:rPr lang="en-US" smtClean="0"/>
              <a:t>18</a:t>
            </a:fld>
            <a:endParaRPr lang="en-US"/>
          </a:p>
        </p:txBody>
      </p:sp>
    </p:spTree>
    <p:extLst>
      <p:ext uri="{BB962C8B-B14F-4D97-AF65-F5344CB8AC3E}">
        <p14:creationId xmlns:p14="http://schemas.microsoft.com/office/powerpoint/2010/main" val="1545726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A7ABA-F7B0-8782-8398-28750B2314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0708B-DA7C-BB43-B1CE-DC7F93B21A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4A351E-C806-D943-D914-D0CFD02F5BB8}"/>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37D03A7-CE29-8AF5-7C81-1B435AEC8C67}"/>
              </a:ext>
            </a:extLst>
          </p:cNvPr>
          <p:cNvSpPr>
            <a:spLocks noGrp="1"/>
          </p:cNvSpPr>
          <p:nvPr>
            <p:ph type="sldNum" sz="quarter" idx="5"/>
          </p:nvPr>
        </p:nvSpPr>
        <p:spPr/>
        <p:txBody>
          <a:bodyPr/>
          <a:lstStyle/>
          <a:p>
            <a:fld id="{4195620E-FE6C-4766-A2D2-8A2B0299BBEB}" type="slidenum">
              <a:rPr lang="en-US" smtClean="0"/>
              <a:t>19</a:t>
            </a:fld>
            <a:endParaRPr lang="en-US"/>
          </a:p>
        </p:txBody>
      </p:sp>
    </p:spTree>
    <p:extLst>
      <p:ext uri="{BB962C8B-B14F-4D97-AF65-F5344CB8AC3E}">
        <p14:creationId xmlns:p14="http://schemas.microsoft.com/office/powerpoint/2010/main" val="596724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56D18-C70C-2609-1137-6675EC384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9F9BD-4983-4184-5673-5865548FA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CE37A-1C71-C64C-4C5C-B6FA50206E4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8B3AE740-06B1-7993-DA3C-543E599365AF}"/>
              </a:ext>
            </a:extLst>
          </p:cNvPr>
          <p:cNvSpPr>
            <a:spLocks noGrp="1"/>
          </p:cNvSpPr>
          <p:nvPr>
            <p:ph type="sldNum" sz="quarter" idx="5"/>
          </p:nvPr>
        </p:nvSpPr>
        <p:spPr/>
        <p:txBody>
          <a:bodyPr/>
          <a:lstStyle/>
          <a:p>
            <a:fld id="{4195620E-FE6C-4766-A2D2-8A2B0299BBEB}" type="slidenum">
              <a:rPr lang="en-US" smtClean="0"/>
              <a:t>20</a:t>
            </a:fld>
            <a:endParaRPr lang="en-US"/>
          </a:p>
        </p:txBody>
      </p:sp>
    </p:spTree>
    <p:extLst>
      <p:ext uri="{BB962C8B-B14F-4D97-AF65-F5344CB8AC3E}">
        <p14:creationId xmlns:p14="http://schemas.microsoft.com/office/powerpoint/2010/main" val="2942505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3FEE5-D4FD-11CB-A1CA-4259A390D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12975-C507-E392-BFD2-B5C232A92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9BD713-7D62-B40B-AD4B-D52E171BDBAC}"/>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70A2B1D6-5911-0EB1-F034-B75568EC3D52}"/>
              </a:ext>
            </a:extLst>
          </p:cNvPr>
          <p:cNvSpPr>
            <a:spLocks noGrp="1"/>
          </p:cNvSpPr>
          <p:nvPr>
            <p:ph type="sldNum" sz="quarter" idx="5"/>
          </p:nvPr>
        </p:nvSpPr>
        <p:spPr/>
        <p:txBody>
          <a:bodyPr/>
          <a:lstStyle/>
          <a:p>
            <a:fld id="{4195620E-FE6C-4766-A2D2-8A2B0299BBEB}" type="slidenum">
              <a:rPr lang="en-US" smtClean="0"/>
              <a:t>21</a:t>
            </a:fld>
            <a:endParaRPr lang="en-US"/>
          </a:p>
        </p:txBody>
      </p:sp>
    </p:spTree>
    <p:extLst>
      <p:ext uri="{BB962C8B-B14F-4D97-AF65-F5344CB8AC3E}">
        <p14:creationId xmlns:p14="http://schemas.microsoft.com/office/powerpoint/2010/main" val="545503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8EA0-09CC-562D-0748-9BE99C422B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B0E60-114B-0A7B-9C6C-D97871CC1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65799D-135C-B8C8-919A-9200D878DB40}"/>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A405DD4-4162-3DCD-4791-0C7B12F75F4E}"/>
              </a:ext>
            </a:extLst>
          </p:cNvPr>
          <p:cNvSpPr>
            <a:spLocks noGrp="1"/>
          </p:cNvSpPr>
          <p:nvPr>
            <p:ph type="sldNum" sz="quarter" idx="5"/>
          </p:nvPr>
        </p:nvSpPr>
        <p:spPr/>
        <p:txBody>
          <a:bodyPr/>
          <a:lstStyle/>
          <a:p>
            <a:fld id="{4195620E-FE6C-4766-A2D2-8A2B0299BBEB}" type="slidenum">
              <a:rPr lang="en-US" smtClean="0"/>
              <a:t>22</a:t>
            </a:fld>
            <a:endParaRPr lang="en-US"/>
          </a:p>
        </p:txBody>
      </p:sp>
    </p:spTree>
    <p:extLst>
      <p:ext uri="{BB962C8B-B14F-4D97-AF65-F5344CB8AC3E}">
        <p14:creationId xmlns:p14="http://schemas.microsoft.com/office/powerpoint/2010/main" val="1426994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90BBC-B0EE-7EC3-8020-5CADC6747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0C9357-E6DA-8553-F48B-7A6021B8F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C2B4B-74B9-8BEE-7014-FA193AABF6C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41CA0556-DF5D-C324-038C-8957404597C1}"/>
              </a:ext>
            </a:extLst>
          </p:cNvPr>
          <p:cNvSpPr>
            <a:spLocks noGrp="1"/>
          </p:cNvSpPr>
          <p:nvPr>
            <p:ph type="sldNum" sz="quarter" idx="5"/>
          </p:nvPr>
        </p:nvSpPr>
        <p:spPr/>
        <p:txBody>
          <a:bodyPr/>
          <a:lstStyle/>
          <a:p>
            <a:fld id="{4195620E-FE6C-4766-A2D2-8A2B0299BBEB}" type="slidenum">
              <a:rPr lang="en-US" smtClean="0"/>
              <a:t>23</a:t>
            </a:fld>
            <a:endParaRPr lang="en-US"/>
          </a:p>
        </p:txBody>
      </p:sp>
    </p:spTree>
    <p:extLst>
      <p:ext uri="{BB962C8B-B14F-4D97-AF65-F5344CB8AC3E}">
        <p14:creationId xmlns:p14="http://schemas.microsoft.com/office/powerpoint/2010/main" val="27834823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2CDB4-A998-A940-B503-F5EB56CFF5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C9A7F-E246-0065-A168-C91639E37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4F84BD-294B-3C44-C61A-567D2968A83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BA8208D4-8E35-3F89-CA72-7FE34C0B436F}"/>
              </a:ext>
            </a:extLst>
          </p:cNvPr>
          <p:cNvSpPr>
            <a:spLocks noGrp="1"/>
          </p:cNvSpPr>
          <p:nvPr>
            <p:ph type="sldNum" sz="quarter" idx="5"/>
          </p:nvPr>
        </p:nvSpPr>
        <p:spPr/>
        <p:txBody>
          <a:bodyPr/>
          <a:lstStyle/>
          <a:p>
            <a:fld id="{4195620E-FE6C-4766-A2D2-8A2B0299BBEB}" type="slidenum">
              <a:rPr lang="en-US" smtClean="0"/>
              <a:t>24</a:t>
            </a:fld>
            <a:endParaRPr lang="en-US"/>
          </a:p>
        </p:txBody>
      </p:sp>
    </p:spTree>
    <p:extLst>
      <p:ext uri="{BB962C8B-B14F-4D97-AF65-F5344CB8AC3E}">
        <p14:creationId xmlns:p14="http://schemas.microsoft.com/office/powerpoint/2010/main" val="4121925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B9D6-1E2A-FA9B-434E-07FC524D5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8B15C-DC0D-0324-7062-D5800765FA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5CAD6E-4A10-50D1-AD60-10034AC22AE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83E886C-43CE-09E8-C04A-84BDE17F12A4}"/>
              </a:ext>
            </a:extLst>
          </p:cNvPr>
          <p:cNvSpPr>
            <a:spLocks noGrp="1"/>
          </p:cNvSpPr>
          <p:nvPr>
            <p:ph type="sldNum" sz="quarter" idx="5"/>
          </p:nvPr>
        </p:nvSpPr>
        <p:spPr/>
        <p:txBody>
          <a:bodyPr/>
          <a:lstStyle/>
          <a:p>
            <a:fld id="{4195620E-FE6C-4766-A2D2-8A2B0299BBEB}" type="slidenum">
              <a:rPr lang="en-US" smtClean="0"/>
              <a:t>25</a:t>
            </a:fld>
            <a:endParaRPr lang="en-US"/>
          </a:p>
        </p:txBody>
      </p:sp>
    </p:spTree>
    <p:extLst>
      <p:ext uri="{BB962C8B-B14F-4D97-AF65-F5344CB8AC3E}">
        <p14:creationId xmlns:p14="http://schemas.microsoft.com/office/powerpoint/2010/main" val="876367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680EA-95E1-83D1-12FF-9EED44157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4120A-25C1-9BB7-AC17-80C942595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B8F3E-B65C-497E-2B4C-93A3D549B697}"/>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F6BE0AB-B0F1-F7B9-5915-877DFBF0B611}"/>
              </a:ext>
            </a:extLst>
          </p:cNvPr>
          <p:cNvSpPr>
            <a:spLocks noGrp="1"/>
          </p:cNvSpPr>
          <p:nvPr>
            <p:ph type="sldNum" sz="quarter" idx="5"/>
          </p:nvPr>
        </p:nvSpPr>
        <p:spPr/>
        <p:txBody>
          <a:bodyPr/>
          <a:lstStyle/>
          <a:p>
            <a:fld id="{4195620E-FE6C-4766-A2D2-8A2B0299BBEB}" type="slidenum">
              <a:rPr lang="en-US" smtClean="0"/>
              <a:t>26</a:t>
            </a:fld>
            <a:endParaRPr lang="en-US"/>
          </a:p>
        </p:txBody>
      </p:sp>
    </p:spTree>
    <p:extLst>
      <p:ext uri="{BB962C8B-B14F-4D97-AF65-F5344CB8AC3E}">
        <p14:creationId xmlns:p14="http://schemas.microsoft.com/office/powerpoint/2010/main" val="3133121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0470-B864-E51F-9AD6-B011F2117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73DD7-E0F2-3FE4-6A7C-84F7BD4CB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2F2A5-2176-CC30-C71A-68805C6E69A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A85B384-47EF-10F5-064C-C50261C1AD58}"/>
              </a:ext>
            </a:extLst>
          </p:cNvPr>
          <p:cNvSpPr>
            <a:spLocks noGrp="1"/>
          </p:cNvSpPr>
          <p:nvPr>
            <p:ph type="sldNum" sz="quarter" idx="5"/>
          </p:nvPr>
        </p:nvSpPr>
        <p:spPr/>
        <p:txBody>
          <a:bodyPr/>
          <a:lstStyle/>
          <a:p>
            <a:fld id="{4195620E-FE6C-4766-A2D2-8A2B0299BBEB}" type="slidenum">
              <a:rPr lang="en-US" smtClean="0"/>
              <a:t>27</a:t>
            </a:fld>
            <a:endParaRPr lang="en-US"/>
          </a:p>
        </p:txBody>
      </p:sp>
    </p:spTree>
    <p:extLst>
      <p:ext uri="{BB962C8B-B14F-4D97-AF65-F5344CB8AC3E}">
        <p14:creationId xmlns:p14="http://schemas.microsoft.com/office/powerpoint/2010/main" val="4207083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FA5C-FC47-9F20-43E7-1D47A2E47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B2018-A50D-6988-E2B2-1C920B0A2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8E7C19-8184-E175-A6B0-7C8F198EA8DB}"/>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C520C7C5-BD43-9E19-006E-23EB1BDDFA27}"/>
              </a:ext>
            </a:extLst>
          </p:cNvPr>
          <p:cNvSpPr>
            <a:spLocks noGrp="1"/>
          </p:cNvSpPr>
          <p:nvPr>
            <p:ph type="sldNum" sz="quarter" idx="5"/>
          </p:nvPr>
        </p:nvSpPr>
        <p:spPr/>
        <p:txBody>
          <a:bodyPr/>
          <a:lstStyle/>
          <a:p>
            <a:fld id="{4195620E-FE6C-4766-A2D2-8A2B0299BBEB}" type="slidenum">
              <a:rPr lang="en-US" smtClean="0"/>
              <a:t>28</a:t>
            </a:fld>
            <a:endParaRPr lang="en-US"/>
          </a:p>
        </p:txBody>
      </p:sp>
    </p:spTree>
    <p:extLst>
      <p:ext uri="{BB962C8B-B14F-4D97-AF65-F5344CB8AC3E}">
        <p14:creationId xmlns:p14="http://schemas.microsoft.com/office/powerpoint/2010/main" val="3842294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B7577-23B7-1521-0393-3A96AF69F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62A9F0-E38C-AF1E-1AAF-73C6BB0AC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1B74F7-93B7-F506-9694-18B611008CC6}"/>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4E06737-2091-5A17-BA26-AD11E2DA4784}"/>
              </a:ext>
            </a:extLst>
          </p:cNvPr>
          <p:cNvSpPr>
            <a:spLocks noGrp="1"/>
          </p:cNvSpPr>
          <p:nvPr>
            <p:ph type="sldNum" sz="quarter" idx="5"/>
          </p:nvPr>
        </p:nvSpPr>
        <p:spPr/>
        <p:txBody>
          <a:bodyPr/>
          <a:lstStyle/>
          <a:p>
            <a:fld id="{4195620E-FE6C-4766-A2D2-8A2B0299BBEB}" type="slidenum">
              <a:rPr lang="en-US" smtClean="0"/>
              <a:t>29</a:t>
            </a:fld>
            <a:endParaRPr lang="en-US"/>
          </a:p>
        </p:txBody>
      </p:sp>
    </p:spTree>
    <p:extLst>
      <p:ext uri="{BB962C8B-B14F-4D97-AF65-F5344CB8AC3E}">
        <p14:creationId xmlns:p14="http://schemas.microsoft.com/office/powerpoint/2010/main" val="1640128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E8A8A-1C8B-1155-39BF-8C5AEDD38E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E07B46-FFB0-112E-ABE3-59E1DF0BF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7234ED-07C9-168B-27C1-65653B80052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106D609-7B2F-00D0-E771-E98E663CD211}"/>
              </a:ext>
            </a:extLst>
          </p:cNvPr>
          <p:cNvSpPr>
            <a:spLocks noGrp="1"/>
          </p:cNvSpPr>
          <p:nvPr>
            <p:ph type="sldNum" sz="quarter" idx="5"/>
          </p:nvPr>
        </p:nvSpPr>
        <p:spPr/>
        <p:txBody>
          <a:bodyPr/>
          <a:lstStyle/>
          <a:p>
            <a:fld id="{4195620E-FE6C-4766-A2D2-8A2B0299BBEB}" type="slidenum">
              <a:rPr lang="en-US" smtClean="0"/>
              <a:t>30</a:t>
            </a:fld>
            <a:endParaRPr lang="en-US"/>
          </a:p>
        </p:txBody>
      </p:sp>
    </p:spTree>
    <p:extLst>
      <p:ext uri="{BB962C8B-B14F-4D97-AF65-F5344CB8AC3E}">
        <p14:creationId xmlns:p14="http://schemas.microsoft.com/office/powerpoint/2010/main" val="39093608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41A2B-1F3F-98E8-B0EC-9F4545CCB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CA3D9-72D3-A7C1-9D72-97D6258A3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66579-F5B5-A018-625C-63CF79E95DDD}"/>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368A6D4E-CDDB-06D1-BF51-F113D5D29CC4}"/>
              </a:ext>
            </a:extLst>
          </p:cNvPr>
          <p:cNvSpPr>
            <a:spLocks noGrp="1"/>
          </p:cNvSpPr>
          <p:nvPr>
            <p:ph type="sldNum" sz="quarter" idx="5"/>
          </p:nvPr>
        </p:nvSpPr>
        <p:spPr/>
        <p:txBody>
          <a:bodyPr/>
          <a:lstStyle/>
          <a:p>
            <a:fld id="{4195620E-FE6C-4766-A2D2-8A2B0299BBEB}" type="slidenum">
              <a:rPr lang="en-US" smtClean="0"/>
              <a:t>31</a:t>
            </a:fld>
            <a:endParaRPr lang="en-US"/>
          </a:p>
        </p:txBody>
      </p:sp>
    </p:spTree>
    <p:extLst>
      <p:ext uri="{BB962C8B-B14F-4D97-AF65-F5344CB8AC3E}">
        <p14:creationId xmlns:p14="http://schemas.microsoft.com/office/powerpoint/2010/main" val="3827429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005EF-69F4-BF40-6DE7-1FC4BCB2E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8E81C-F83E-6F86-3247-827C83C692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0D56AF-4C10-BFF1-B06D-8146851B3EA2}"/>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B6BC7F2-9430-7193-DC9C-AD1D62CD2FBD}"/>
              </a:ext>
            </a:extLst>
          </p:cNvPr>
          <p:cNvSpPr>
            <a:spLocks noGrp="1"/>
          </p:cNvSpPr>
          <p:nvPr>
            <p:ph type="sldNum" sz="quarter" idx="5"/>
          </p:nvPr>
        </p:nvSpPr>
        <p:spPr/>
        <p:txBody>
          <a:bodyPr/>
          <a:lstStyle/>
          <a:p>
            <a:fld id="{4195620E-FE6C-4766-A2D2-8A2B0299BBEB}" type="slidenum">
              <a:rPr lang="en-US" smtClean="0"/>
              <a:t>32</a:t>
            </a:fld>
            <a:endParaRPr lang="en-US"/>
          </a:p>
        </p:txBody>
      </p:sp>
    </p:spTree>
    <p:extLst>
      <p:ext uri="{BB962C8B-B14F-4D97-AF65-F5344CB8AC3E}">
        <p14:creationId xmlns:p14="http://schemas.microsoft.com/office/powerpoint/2010/main" val="265230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82D1B-BB81-1AEF-ECA7-F8B06B902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439AC0-0EDA-8EA4-686F-B30BCA5E47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FA0C4-72F1-D305-0279-8A35690BD23D}"/>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FBE550E-9113-0FA8-4549-C0658D79F422}"/>
              </a:ext>
            </a:extLst>
          </p:cNvPr>
          <p:cNvSpPr>
            <a:spLocks noGrp="1"/>
          </p:cNvSpPr>
          <p:nvPr>
            <p:ph type="sldNum" sz="quarter" idx="5"/>
          </p:nvPr>
        </p:nvSpPr>
        <p:spPr/>
        <p:txBody>
          <a:bodyPr/>
          <a:lstStyle/>
          <a:p>
            <a:fld id="{4195620E-FE6C-4766-A2D2-8A2B0299BBEB}" type="slidenum">
              <a:rPr lang="en-US" smtClean="0"/>
              <a:t>33</a:t>
            </a:fld>
            <a:endParaRPr lang="en-US"/>
          </a:p>
        </p:txBody>
      </p:sp>
    </p:spTree>
    <p:extLst>
      <p:ext uri="{BB962C8B-B14F-4D97-AF65-F5344CB8AC3E}">
        <p14:creationId xmlns:p14="http://schemas.microsoft.com/office/powerpoint/2010/main" val="427561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DF83F-3532-D838-8981-2CE07D560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8AF829-5A0B-6102-66DA-160B95A09C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0A0696-E536-50C1-46D0-DF98F4A4374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BC7E3A4-069C-A902-3F27-24D5BED399AF}"/>
              </a:ext>
            </a:extLst>
          </p:cNvPr>
          <p:cNvSpPr>
            <a:spLocks noGrp="1"/>
          </p:cNvSpPr>
          <p:nvPr>
            <p:ph type="sldNum" sz="quarter" idx="5"/>
          </p:nvPr>
        </p:nvSpPr>
        <p:spPr/>
        <p:txBody>
          <a:bodyPr/>
          <a:lstStyle/>
          <a:p>
            <a:fld id="{4195620E-FE6C-4766-A2D2-8A2B0299BBEB}" type="slidenum">
              <a:rPr lang="en-US" smtClean="0"/>
              <a:t>34</a:t>
            </a:fld>
            <a:endParaRPr lang="en-US"/>
          </a:p>
        </p:txBody>
      </p:sp>
    </p:spTree>
    <p:extLst>
      <p:ext uri="{BB962C8B-B14F-4D97-AF65-F5344CB8AC3E}">
        <p14:creationId xmlns:p14="http://schemas.microsoft.com/office/powerpoint/2010/main" val="25710214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37A82-C15E-3D43-6504-F948619657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55D1F-DAD6-3787-214A-83FA63C01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1F02B0-029F-4608-0692-40BD12586398}"/>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6BF343F-B721-35DB-0EE7-594FB208BC88}"/>
              </a:ext>
            </a:extLst>
          </p:cNvPr>
          <p:cNvSpPr>
            <a:spLocks noGrp="1"/>
          </p:cNvSpPr>
          <p:nvPr>
            <p:ph type="sldNum" sz="quarter" idx="5"/>
          </p:nvPr>
        </p:nvSpPr>
        <p:spPr/>
        <p:txBody>
          <a:bodyPr/>
          <a:lstStyle/>
          <a:p>
            <a:fld id="{4195620E-FE6C-4766-A2D2-8A2B0299BBEB}" type="slidenum">
              <a:rPr lang="en-US" smtClean="0"/>
              <a:t>35</a:t>
            </a:fld>
            <a:endParaRPr lang="en-US"/>
          </a:p>
        </p:txBody>
      </p:sp>
    </p:spTree>
    <p:extLst>
      <p:ext uri="{BB962C8B-B14F-4D97-AF65-F5344CB8AC3E}">
        <p14:creationId xmlns:p14="http://schemas.microsoft.com/office/powerpoint/2010/main" val="3795880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F997-EDBD-7E39-E6D1-24E200473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2488F1-9DC4-46A6-6D74-2647C23BA9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9691F3-865B-A6EA-4BB9-B79338DD0F7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F611685D-4004-3509-427D-F5F8C56EA6C4}"/>
              </a:ext>
            </a:extLst>
          </p:cNvPr>
          <p:cNvSpPr>
            <a:spLocks noGrp="1"/>
          </p:cNvSpPr>
          <p:nvPr>
            <p:ph type="sldNum" sz="quarter" idx="5"/>
          </p:nvPr>
        </p:nvSpPr>
        <p:spPr/>
        <p:txBody>
          <a:bodyPr/>
          <a:lstStyle/>
          <a:p>
            <a:fld id="{4195620E-FE6C-4766-A2D2-8A2B0299BBEB}" type="slidenum">
              <a:rPr lang="en-US" smtClean="0"/>
              <a:t>36</a:t>
            </a:fld>
            <a:endParaRPr lang="en-US"/>
          </a:p>
        </p:txBody>
      </p:sp>
    </p:spTree>
    <p:extLst>
      <p:ext uri="{BB962C8B-B14F-4D97-AF65-F5344CB8AC3E}">
        <p14:creationId xmlns:p14="http://schemas.microsoft.com/office/powerpoint/2010/main" val="12354586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E9A68-6BD0-C1D1-55A9-AA59BFC40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BAF2B2-B352-9A87-2F84-529BEB019D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1485A-AAA3-73CD-83D8-559CC582260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6B1C716-59B4-383E-8572-6E83B1772C6B}"/>
              </a:ext>
            </a:extLst>
          </p:cNvPr>
          <p:cNvSpPr>
            <a:spLocks noGrp="1"/>
          </p:cNvSpPr>
          <p:nvPr>
            <p:ph type="sldNum" sz="quarter" idx="5"/>
          </p:nvPr>
        </p:nvSpPr>
        <p:spPr/>
        <p:txBody>
          <a:bodyPr/>
          <a:lstStyle/>
          <a:p>
            <a:fld id="{4195620E-FE6C-4766-A2D2-8A2B0299BBEB}" type="slidenum">
              <a:rPr lang="en-US" smtClean="0"/>
              <a:t>37</a:t>
            </a:fld>
            <a:endParaRPr lang="en-US"/>
          </a:p>
        </p:txBody>
      </p:sp>
    </p:spTree>
    <p:extLst>
      <p:ext uri="{BB962C8B-B14F-4D97-AF65-F5344CB8AC3E}">
        <p14:creationId xmlns:p14="http://schemas.microsoft.com/office/powerpoint/2010/main" val="25131658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9760E-2DC0-D8E7-6F21-D38CDE2EA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5E832-FA92-22F6-143D-9EBB07962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75328-C4A5-E38B-AACC-57565A05F158}"/>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87AA6A1-08F2-3168-1014-F7CB40DF283D}"/>
              </a:ext>
            </a:extLst>
          </p:cNvPr>
          <p:cNvSpPr>
            <a:spLocks noGrp="1"/>
          </p:cNvSpPr>
          <p:nvPr>
            <p:ph type="sldNum" sz="quarter" idx="5"/>
          </p:nvPr>
        </p:nvSpPr>
        <p:spPr/>
        <p:txBody>
          <a:bodyPr/>
          <a:lstStyle/>
          <a:p>
            <a:fld id="{4195620E-FE6C-4766-A2D2-8A2B0299BBEB}" type="slidenum">
              <a:rPr lang="en-US" smtClean="0"/>
              <a:t>38</a:t>
            </a:fld>
            <a:endParaRPr lang="en-US"/>
          </a:p>
        </p:txBody>
      </p:sp>
    </p:spTree>
    <p:extLst>
      <p:ext uri="{BB962C8B-B14F-4D97-AF65-F5344CB8AC3E}">
        <p14:creationId xmlns:p14="http://schemas.microsoft.com/office/powerpoint/2010/main" val="4134782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85AB0-E31C-09A4-A91C-C7EDF95B90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58BD8-31AD-575B-853A-069189CACD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61154C-4F84-E8CF-CC33-D4F4B6206379}"/>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DE756BA-D806-826A-D0DC-A185D2633EEB}"/>
              </a:ext>
            </a:extLst>
          </p:cNvPr>
          <p:cNvSpPr>
            <a:spLocks noGrp="1"/>
          </p:cNvSpPr>
          <p:nvPr>
            <p:ph type="sldNum" sz="quarter" idx="5"/>
          </p:nvPr>
        </p:nvSpPr>
        <p:spPr/>
        <p:txBody>
          <a:bodyPr/>
          <a:lstStyle/>
          <a:p>
            <a:fld id="{4195620E-FE6C-4766-A2D2-8A2B0299BBEB}" type="slidenum">
              <a:rPr lang="en-US" smtClean="0"/>
              <a:t>39</a:t>
            </a:fld>
            <a:endParaRPr lang="en-US"/>
          </a:p>
        </p:txBody>
      </p:sp>
    </p:spTree>
    <p:extLst>
      <p:ext uri="{BB962C8B-B14F-4D97-AF65-F5344CB8AC3E}">
        <p14:creationId xmlns:p14="http://schemas.microsoft.com/office/powerpoint/2010/main" val="6582805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1F9C0-7818-25A7-F45A-6693410CC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225EC-C8FC-4568-F4FC-5CD952E48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43DA3-16EF-0252-277D-8BD4D794C1E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9AF2DDA-D2E7-427C-10EC-FD6565975D26}"/>
              </a:ext>
            </a:extLst>
          </p:cNvPr>
          <p:cNvSpPr>
            <a:spLocks noGrp="1"/>
          </p:cNvSpPr>
          <p:nvPr>
            <p:ph type="sldNum" sz="quarter" idx="5"/>
          </p:nvPr>
        </p:nvSpPr>
        <p:spPr/>
        <p:txBody>
          <a:bodyPr/>
          <a:lstStyle/>
          <a:p>
            <a:fld id="{4195620E-FE6C-4766-A2D2-8A2B0299BBEB}" type="slidenum">
              <a:rPr lang="en-US" smtClean="0"/>
              <a:t>40</a:t>
            </a:fld>
            <a:endParaRPr lang="en-US"/>
          </a:p>
        </p:txBody>
      </p:sp>
    </p:spTree>
    <p:extLst>
      <p:ext uri="{BB962C8B-B14F-4D97-AF65-F5344CB8AC3E}">
        <p14:creationId xmlns:p14="http://schemas.microsoft.com/office/powerpoint/2010/main" val="39002625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A86D5-A121-3DF8-1142-1E6244637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737E3-D453-2843-6DD2-68F6CE6616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AB15F-0468-CC3A-96AC-8E1CF5D6EC7D}"/>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BD009FC3-69F6-D06A-9ECF-180289AE5701}"/>
              </a:ext>
            </a:extLst>
          </p:cNvPr>
          <p:cNvSpPr>
            <a:spLocks noGrp="1"/>
          </p:cNvSpPr>
          <p:nvPr>
            <p:ph type="sldNum" sz="quarter" idx="5"/>
          </p:nvPr>
        </p:nvSpPr>
        <p:spPr/>
        <p:txBody>
          <a:bodyPr/>
          <a:lstStyle/>
          <a:p>
            <a:fld id="{4195620E-FE6C-4766-A2D2-8A2B0299BBEB}" type="slidenum">
              <a:rPr lang="en-US" smtClean="0"/>
              <a:t>41</a:t>
            </a:fld>
            <a:endParaRPr lang="en-US"/>
          </a:p>
        </p:txBody>
      </p:sp>
    </p:spTree>
    <p:extLst>
      <p:ext uri="{BB962C8B-B14F-4D97-AF65-F5344CB8AC3E}">
        <p14:creationId xmlns:p14="http://schemas.microsoft.com/office/powerpoint/2010/main" val="30257724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F124B-A131-FFF6-50A4-FC5C397463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95E25-B1CA-C96B-45FA-0A8650939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E99B4-4E64-DAE7-9E4D-67F8F57DB311}"/>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29445B6-C1CD-FC9F-545C-29DB07BB16EE}"/>
              </a:ext>
            </a:extLst>
          </p:cNvPr>
          <p:cNvSpPr>
            <a:spLocks noGrp="1"/>
          </p:cNvSpPr>
          <p:nvPr>
            <p:ph type="sldNum" sz="quarter" idx="5"/>
          </p:nvPr>
        </p:nvSpPr>
        <p:spPr/>
        <p:txBody>
          <a:bodyPr/>
          <a:lstStyle/>
          <a:p>
            <a:fld id="{4195620E-FE6C-4766-A2D2-8A2B0299BBEB}" type="slidenum">
              <a:rPr lang="en-US" smtClean="0"/>
              <a:t>42</a:t>
            </a:fld>
            <a:endParaRPr lang="en-US"/>
          </a:p>
        </p:txBody>
      </p:sp>
    </p:spTree>
    <p:extLst>
      <p:ext uri="{BB962C8B-B14F-4D97-AF65-F5344CB8AC3E}">
        <p14:creationId xmlns:p14="http://schemas.microsoft.com/office/powerpoint/2010/main" val="11024176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35AEE-7A49-4587-DA05-E142EA23E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BC30C4-746A-073B-8F65-65E6CD858C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F0A67-BF17-F6AC-53FA-5DDE29859ABC}"/>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319DE9CE-6841-D0B3-D1B4-BAE54108680D}"/>
              </a:ext>
            </a:extLst>
          </p:cNvPr>
          <p:cNvSpPr>
            <a:spLocks noGrp="1"/>
          </p:cNvSpPr>
          <p:nvPr>
            <p:ph type="sldNum" sz="quarter" idx="5"/>
          </p:nvPr>
        </p:nvSpPr>
        <p:spPr/>
        <p:txBody>
          <a:bodyPr/>
          <a:lstStyle/>
          <a:p>
            <a:fld id="{4195620E-FE6C-4766-A2D2-8A2B0299BBEB}" type="slidenum">
              <a:rPr lang="en-US" smtClean="0"/>
              <a:t>43</a:t>
            </a:fld>
            <a:endParaRPr lang="en-US"/>
          </a:p>
        </p:txBody>
      </p:sp>
    </p:spTree>
    <p:extLst>
      <p:ext uri="{BB962C8B-B14F-4D97-AF65-F5344CB8AC3E}">
        <p14:creationId xmlns:p14="http://schemas.microsoft.com/office/powerpoint/2010/main" val="240275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373C5-F109-D596-FB7D-C519E198D8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56FA6-F0A7-9709-EB33-6FD94CCAD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A259A3-AB5C-58DD-13E9-3F52EA65A6A7}"/>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33CC14F-CD2D-9D32-7BDD-E55FC5FC6553}"/>
              </a:ext>
            </a:extLst>
          </p:cNvPr>
          <p:cNvSpPr>
            <a:spLocks noGrp="1"/>
          </p:cNvSpPr>
          <p:nvPr>
            <p:ph type="sldNum" sz="quarter" idx="5"/>
          </p:nvPr>
        </p:nvSpPr>
        <p:spPr/>
        <p:txBody>
          <a:bodyPr/>
          <a:lstStyle/>
          <a:p>
            <a:fld id="{4195620E-FE6C-4766-A2D2-8A2B0299BBEB}" type="slidenum">
              <a:rPr lang="en-US" smtClean="0"/>
              <a:t>44</a:t>
            </a:fld>
            <a:endParaRPr lang="en-US"/>
          </a:p>
        </p:txBody>
      </p:sp>
    </p:spTree>
    <p:extLst>
      <p:ext uri="{BB962C8B-B14F-4D97-AF65-F5344CB8AC3E}">
        <p14:creationId xmlns:p14="http://schemas.microsoft.com/office/powerpoint/2010/main" val="3756663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04E04-F22B-3385-DEDC-356AF79D6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25FA14-86C9-3938-2B68-865892BD8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5ABE95-997F-70E2-E4E7-AE16BBB10F1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B5A7F4D1-D811-48F3-1FF7-2C50797D8DE8}"/>
              </a:ext>
            </a:extLst>
          </p:cNvPr>
          <p:cNvSpPr>
            <a:spLocks noGrp="1"/>
          </p:cNvSpPr>
          <p:nvPr>
            <p:ph type="sldNum" sz="quarter" idx="5"/>
          </p:nvPr>
        </p:nvSpPr>
        <p:spPr/>
        <p:txBody>
          <a:bodyPr/>
          <a:lstStyle/>
          <a:p>
            <a:fld id="{4195620E-FE6C-4766-A2D2-8A2B0299BBEB}" type="slidenum">
              <a:rPr lang="en-US" smtClean="0"/>
              <a:t>45</a:t>
            </a:fld>
            <a:endParaRPr lang="en-US"/>
          </a:p>
        </p:txBody>
      </p:sp>
    </p:spTree>
    <p:extLst>
      <p:ext uri="{BB962C8B-B14F-4D97-AF65-F5344CB8AC3E}">
        <p14:creationId xmlns:p14="http://schemas.microsoft.com/office/powerpoint/2010/main" val="4793718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9179F-1BFF-30E2-A72E-99A69C854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32DF6-63ED-1AFF-9A38-A011BB4F9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A0B48B-CCFC-B162-60C4-D4F96956BF4A}"/>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E0CAAE0-6C72-6318-488A-AC8F6D62AD8D}"/>
              </a:ext>
            </a:extLst>
          </p:cNvPr>
          <p:cNvSpPr>
            <a:spLocks noGrp="1"/>
          </p:cNvSpPr>
          <p:nvPr>
            <p:ph type="sldNum" sz="quarter" idx="5"/>
          </p:nvPr>
        </p:nvSpPr>
        <p:spPr/>
        <p:txBody>
          <a:bodyPr/>
          <a:lstStyle/>
          <a:p>
            <a:fld id="{4195620E-FE6C-4766-A2D2-8A2B0299BBEB}" type="slidenum">
              <a:rPr lang="en-US" smtClean="0"/>
              <a:t>46</a:t>
            </a:fld>
            <a:endParaRPr lang="en-US"/>
          </a:p>
        </p:txBody>
      </p:sp>
    </p:spTree>
    <p:extLst>
      <p:ext uri="{BB962C8B-B14F-4D97-AF65-F5344CB8AC3E}">
        <p14:creationId xmlns:p14="http://schemas.microsoft.com/office/powerpoint/2010/main" val="5915955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D7F5A-52F4-5E92-CE91-2608EF46D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E100A-1AE1-C283-5821-43161920E6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C8ECF5-9A60-2AC1-D029-8A7993E09366}"/>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C4F9E8C-FDB4-C750-D065-4A315DEDAC64}"/>
              </a:ext>
            </a:extLst>
          </p:cNvPr>
          <p:cNvSpPr>
            <a:spLocks noGrp="1"/>
          </p:cNvSpPr>
          <p:nvPr>
            <p:ph type="sldNum" sz="quarter" idx="5"/>
          </p:nvPr>
        </p:nvSpPr>
        <p:spPr/>
        <p:txBody>
          <a:bodyPr/>
          <a:lstStyle/>
          <a:p>
            <a:fld id="{4195620E-FE6C-4766-A2D2-8A2B0299BBEB}" type="slidenum">
              <a:rPr lang="en-US" smtClean="0"/>
              <a:t>47</a:t>
            </a:fld>
            <a:endParaRPr lang="en-US"/>
          </a:p>
        </p:txBody>
      </p:sp>
    </p:spTree>
    <p:extLst>
      <p:ext uri="{BB962C8B-B14F-4D97-AF65-F5344CB8AC3E}">
        <p14:creationId xmlns:p14="http://schemas.microsoft.com/office/powerpoint/2010/main" val="3001712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220D6-7BFD-3CA8-D296-2CE7815CDA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03473-E727-2994-A5B7-1AF38CD4C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F72556-4E89-5354-285B-EE1C2A2C6936}"/>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6DA9F75-7270-53C5-2A4E-6A65994B7524}"/>
              </a:ext>
            </a:extLst>
          </p:cNvPr>
          <p:cNvSpPr>
            <a:spLocks noGrp="1"/>
          </p:cNvSpPr>
          <p:nvPr>
            <p:ph type="sldNum" sz="quarter" idx="5"/>
          </p:nvPr>
        </p:nvSpPr>
        <p:spPr/>
        <p:txBody>
          <a:bodyPr/>
          <a:lstStyle/>
          <a:p>
            <a:fld id="{4195620E-FE6C-4766-A2D2-8A2B0299BBEB}" type="slidenum">
              <a:rPr lang="en-US" smtClean="0"/>
              <a:t>48</a:t>
            </a:fld>
            <a:endParaRPr lang="en-US"/>
          </a:p>
        </p:txBody>
      </p:sp>
    </p:spTree>
    <p:extLst>
      <p:ext uri="{BB962C8B-B14F-4D97-AF65-F5344CB8AC3E}">
        <p14:creationId xmlns:p14="http://schemas.microsoft.com/office/powerpoint/2010/main" val="3556266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09965-B54D-366F-54F9-B7BD45C63A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8B6EF-E8EA-9485-7343-8445D8DF4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D73F8-24EF-B939-3363-1A0883F2886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991A076-B5F5-DF9A-6219-CDC402B2585D}"/>
              </a:ext>
            </a:extLst>
          </p:cNvPr>
          <p:cNvSpPr>
            <a:spLocks noGrp="1"/>
          </p:cNvSpPr>
          <p:nvPr>
            <p:ph type="sldNum" sz="quarter" idx="5"/>
          </p:nvPr>
        </p:nvSpPr>
        <p:spPr/>
        <p:txBody>
          <a:bodyPr/>
          <a:lstStyle/>
          <a:p>
            <a:fld id="{4195620E-FE6C-4766-A2D2-8A2B0299BBEB}" type="slidenum">
              <a:rPr lang="en-US" smtClean="0"/>
              <a:t>49</a:t>
            </a:fld>
            <a:endParaRPr lang="en-US"/>
          </a:p>
        </p:txBody>
      </p:sp>
    </p:spTree>
    <p:extLst>
      <p:ext uri="{BB962C8B-B14F-4D97-AF65-F5344CB8AC3E}">
        <p14:creationId xmlns:p14="http://schemas.microsoft.com/office/powerpoint/2010/main" val="2208307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F15ED-7793-19DE-C078-5BCD8B730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DD531-27F6-BCC2-B105-D6507CC1C2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F2A604-F5B1-B1C0-7971-D65754EF1E1A}"/>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356F627-AF2D-2CCA-69C6-01759EE4B29B}"/>
              </a:ext>
            </a:extLst>
          </p:cNvPr>
          <p:cNvSpPr>
            <a:spLocks noGrp="1"/>
          </p:cNvSpPr>
          <p:nvPr>
            <p:ph type="sldNum" sz="quarter" idx="5"/>
          </p:nvPr>
        </p:nvSpPr>
        <p:spPr/>
        <p:txBody>
          <a:bodyPr/>
          <a:lstStyle/>
          <a:p>
            <a:fld id="{4195620E-FE6C-4766-A2D2-8A2B0299BBEB}" type="slidenum">
              <a:rPr lang="en-US" smtClean="0"/>
              <a:t>50</a:t>
            </a:fld>
            <a:endParaRPr lang="en-US"/>
          </a:p>
        </p:txBody>
      </p:sp>
    </p:spTree>
    <p:extLst>
      <p:ext uri="{BB962C8B-B14F-4D97-AF65-F5344CB8AC3E}">
        <p14:creationId xmlns:p14="http://schemas.microsoft.com/office/powerpoint/2010/main" val="32739905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3C98D-68AE-8A9E-2AF7-7E5A398E2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5537F-4B0A-E2A4-20F7-D5F650BDB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89FB5-914D-EC68-3E51-6D4EB41FB131}"/>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090FCB3-04DF-70D1-CFE9-8B2E3EAC8D1E}"/>
              </a:ext>
            </a:extLst>
          </p:cNvPr>
          <p:cNvSpPr>
            <a:spLocks noGrp="1"/>
          </p:cNvSpPr>
          <p:nvPr>
            <p:ph type="sldNum" sz="quarter" idx="5"/>
          </p:nvPr>
        </p:nvSpPr>
        <p:spPr/>
        <p:txBody>
          <a:bodyPr/>
          <a:lstStyle/>
          <a:p>
            <a:fld id="{4195620E-FE6C-4766-A2D2-8A2B0299BBEB}" type="slidenum">
              <a:rPr lang="en-US" smtClean="0"/>
              <a:t>51</a:t>
            </a:fld>
            <a:endParaRPr lang="en-US"/>
          </a:p>
        </p:txBody>
      </p:sp>
    </p:spTree>
    <p:extLst>
      <p:ext uri="{BB962C8B-B14F-4D97-AF65-F5344CB8AC3E}">
        <p14:creationId xmlns:p14="http://schemas.microsoft.com/office/powerpoint/2010/main" val="28481600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15E58-D158-60BC-5197-689320F48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9F874E-01DC-6035-6F49-6404D4B75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78594-9220-A609-B484-32135F53987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5C0EA99-DE1B-DE3A-D786-E4B5C639527B}"/>
              </a:ext>
            </a:extLst>
          </p:cNvPr>
          <p:cNvSpPr>
            <a:spLocks noGrp="1"/>
          </p:cNvSpPr>
          <p:nvPr>
            <p:ph type="sldNum" sz="quarter" idx="5"/>
          </p:nvPr>
        </p:nvSpPr>
        <p:spPr/>
        <p:txBody>
          <a:bodyPr/>
          <a:lstStyle/>
          <a:p>
            <a:fld id="{4195620E-FE6C-4766-A2D2-8A2B0299BBEB}" type="slidenum">
              <a:rPr lang="en-US" smtClean="0"/>
              <a:t>52</a:t>
            </a:fld>
            <a:endParaRPr lang="en-US"/>
          </a:p>
        </p:txBody>
      </p:sp>
    </p:spTree>
    <p:extLst>
      <p:ext uri="{BB962C8B-B14F-4D97-AF65-F5344CB8AC3E}">
        <p14:creationId xmlns:p14="http://schemas.microsoft.com/office/powerpoint/2010/main" val="20126532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AC9D5-EA82-4A23-68F5-D3B7FB6D4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6B209-2A3E-1A28-A5ED-D9AFB052A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5991D-0B53-1A4B-78D9-96F549CF6E1A}"/>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DA14F00-BA69-F7AA-CA7E-E06E9A340516}"/>
              </a:ext>
            </a:extLst>
          </p:cNvPr>
          <p:cNvSpPr>
            <a:spLocks noGrp="1"/>
          </p:cNvSpPr>
          <p:nvPr>
            <p:ph type="sldNum" sz="quarter" idx="5"/>
          </p:nvPr>
        </p:nvSpPr>
        <p:spPr/>
        <p:txBody>
          <a:bodyPr/>
          <a:lstStyle/>
          <a:p>
            <a:fld id="{4195620E-FE6C-4766-A2D2-8A2B0299BBEB}" type="slidenum">
              <a:rPr lang="en-US" smtClean="0"/>
              <a:t>53</a:t>
            </a:fld>
            <a:endParaRPr lang="en-US"/>
          </a:p>
        </p:txBody>
      </p:sp>
    </p:spTree>
    <p:extLst>
      <p:ext uri="{BB962C8B-B14F-4D97-AF65-F5344CB8AC3E}">
        <p14:creationId xmlns:p14="http://schemas.microsoft.com/office/powerpoint/2010/main" val="14855008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9C43C-EF6C-4628-1292-0F165A35F6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6D6ED-8567-F553-8D50-4F0BCDCF3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B1253-6141-F2F4-4D53-BE5629FA1C2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95100A0D-0D60-BE47-22F7-E67D0DC47B96}"/>
              </a:ext>
            </a:extLst>
          </p:cNvPr>
          <p:cNvSpPr>
            <a:spLocks noGrp="1"/>
          </p:cNvSpPr>
          <p:nvPr>
            <p:ph type="sldNum" sz="quarter" idx="5"/>
          </p:nvPr>
        </p:nvSpPr>
        <p:spPr/>
        <p:txBody>
          <a:bodyPr/>
          <a:lstStyle/>
          <a:p>
            <a:fld id="{4195620E-FE6C-4766-A2D2-8A2B0299BBEB}" type="slidenum">
              <a:rPr lang="en-US" smtClean="0"/>
              <a:t>54</a:t>
            </a:fld>
            <a:endParaRPr lang="en-US"/>
          </a:p>
        </p:txBody>
      </p:sp>
    </p:spTree>
    <p:extLst>
      <p:ext uri="{BB962C8B-B14F-4D97-AF65-F5344CB8AC3E}">
        <p14:creationId xmlns:p14="http://schemas.microsoft.com/office/powerpoint/2010/main" val="11028645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71B4F-3185-63E9-E9BB-C0A408B01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4C8BB-0C61-E87D-FC09-980E4FF4D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C1D016-6C2A-F264-0583-E442DE41234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3EE08541-70F2-6DE0-5A41-E229FAF08494}"/>
              </a:ext>
            </a:extLst>
          </p:cNvPr>
          <p:cNvSpPr>
            <a:spLocks noGrp="1"/>
          </p:cNvSpPr>
          <p:nvPr>
            <p:ph type="sldNum" sz="quarter" idx="5"/>
          </p:nvPr>
        </p:nvSpPr>
        <p:spPr/>
        <p:txBody>
          <a:bodyPr/>
          <a:lstStyle/>
          <a:p>
            <a:fld id="{4195620E-FE6C-4766-A2D2-8A2B0299BBEB}" type="slidenum">
              <a:rPr lang="en-US" smtClean="0"/>
              <a:t>55</a:t>
            </a:fld>
            <a:endParaRPr lang="en-US"/>
          </a:p>
        </p:txBody>
      </p:sp>
    </p:spTree>
    <p:extLst>
      <p:ext uri="{BB962C8B-B14F-4D97-AF65-F5344CB8AC3E}">
        <p14:creationId xmlns:p14="http://schemas.microsoft.com/office/powerpoint/2010/main" val="14039210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382E4-E821-2BC3-D931-7F5D76FAF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195518-6ADE-B211-FB5F-65139420FB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DD8CF8-1350-5D47-6F29-498B0DC8B473}"/>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76E516F3-727F-8C83-3469-28D1D917D48C}"/>
              </a:ext>
            </a:extLst>
          </p:cNvPr>
          <p:cNvSpPr>
            <a:spLocks noGrp="1"/>
          </p:cNvSpPr>
          <p:nvPr>
            <p:ph type="sldNum" sz="quarter" idx="5"/>
          </p:nvPr>
        </p:nvSpPr>
        <p:spPr/>
        <p:txBody>
          <a:bodyPr/>
          <a:lstStyle/>
          <a:p>
            <a:fld id="{4195620E-FE6C-4766-A2D2-8A2B0299BBEB}" type="slidenum">
              <a:rPr lang="en-US" smtClean="0"/>
              <a:t>56</a:t>
            </a:fld>
            <a:endParaRPr lang="en-US"/>
          </a:p>
        </p:txBody>
      </p:sp>
    </p:spTree>
    <p:extLst>
      <p:ext uri="{BB962C8B-B14F-4D97-AF65-F5344CB8AC3E}">
        <p14:creationId xmlns:p14="http://schemas.microsoft.com/office/powerpoint/2010/main" val="905759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ABE-05DD-5A01-B291-42B0AF000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86826-F825-6561-C916-FF1FF84AB3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66726-D8DA-3550-10F9-1911EC1D850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23C7ADD-66EF-9CA7-F3DF-BD7A130C942F}"/>
              </a:ext>
            </a:extLst>
          </p:cNvPr>
          <p:cNvSpPr>
            <a:spLocks noGrp="1"/>
          </p:cNvSpPr>
          <p:nvPr>
            <p:ph type="sldNum" sz="quarter" idx="5"/>
          </p:nvPr>
        </p:nvSpPr>
        <p:spPr/>
        <p:txBody>
          <a:bodyPr/>
          <a:lstStyle/>
          <a:p>
            <a:fld id="{4195620E-FE6C-4766-A2D2-8A2B0299BBEB}" type="slidenum">
              <a:rPr lang="en-US" smtClean="0"/>
              <a:t>57</a:t>
            </a:fld>
            <a:endParaRPr lang="en-US"/>
          </a:p>
        </p:txBody>
      </p:sp>
    </p:spTree>
    <p:extLst>
      <p:ext uri="{BB962C8B-B14F-4D97-AF65-F5344CB8AC3E}">
        <p14:creationId xmlns:p14="http://schemas.microsoft.com/office/powerpoint/2010/main" val="8487331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F206B-0D64-32BA-739B-3A53C657C3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E5635-7F19-6BDD-F088-B856B7DDD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323D9-D7D3-E8B1-EA6F-BFAA7100609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1CA30A50-A1B7-1DBE-655D-3D0DCF8528B5}"/>
              </a:ext>
            </a:extLst>
          </p:cNvPr>
          <p:cNvSpPr>
            <a:spLocks noGrp="1"/>
          </p:cNvSpPr>
          <p:nvPr>
            <p:ph type="sldNum" sz="quarter" idx="5"/>
          </p:nvPr>
        </p:nvSpPr>
        <p:spPr/>
        <p:txBody>
          <a:bodyPr/>
          <a:lstStyle/>
          <a:p>
            <a:fld id="{4195620E-FE6C-4766-A2D2-8A2B0299BBEB}" type="slidenum">
              <a:rPr lang="en-US" smtClean="0"/>
              <a:t>58</a:t>
            </a:fld>
            <a:endParaRPr lang="en-US"/>
          </a:p>
        </p:txBody>
      </p:sp>
    </p:spTree>
    <p:extLst>
      <p:ext uri="{BB962C8B-B14F-4D97-AF65-F5344CB8AC3E}">
        <p14:creationId xmlns:p14="http://schemas.microsoft.com/office/powerpoint/2010/main" val="21593809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088D2-93D4-69FE-A6EB-98087336A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28A2B-B142-F106-A5AC-34B1DA40E3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74FC6-5A9F-5687-4F2E-ED452D1854AC}"/>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7A5B891D-0C52-2DB0-0EC2-02873D4DDBA0}"/>
              </a:ext>
            </a:extLst>
          </p:cNvPr>
          <p:cNvSpPr>
            <a:spLocks noGrp="1"/>
          </p:cNvSpPr>
          <p:nvPr>
            <p:ph type="sldNum" sz="quarter" idx="5"/>
          </p:nvPr>
        </p:nvSpPr>
        <p:spPr/>
        <p:txBody>
          <a:bodyPr/>
          <a:lstStyle/>
          <a:p>
            <a:fld id="{4195620E-FE6C-4766-A2D2-8A2B0299BBEB}" type="slidenum">
              <a:rPr lang="en-US" smtClean="0"/>
              <a:t>59</a:t>
            </a:fld>
            <a:endParaRPr lang="en-US"/>
          </a:p>
        </p:txBody>
      </p:sp>
    </p:spTree>
    <p:extLst>
      <p:ext uri="{BB962C8B-B14F-4D97-AF65-F5344CB8AC3E}">
        <p14:creationId xmlns:p14="http://schemas.microsoft.com/office/powerpoint/2010/main" val="12302774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BC4BA-AA9D-2C62-754C-CB02DA936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0D988-ED5E-CCB9-FA96-A20654D74D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22683-3643-2829-4E2F-DD0C3EBB171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6048E493-C428-E4D2-88CF-2D8EFE7CED30}"/>
              </a:ext>
            </a:extLst>
          </p:cNvPr>
          <p:cNvSpPr>
            <a:spLocks noGrp="1"/>
          </p:cNvSpPr>
          <p:nvPr>
            <p:ph type="sldNum" sz="quarter" idx="5"/>
          </p:nvPr>
        </p:nvSpPr>
        <p:spPr/>
        <p:txBody>
          <a:bodyPr/>
          <a:lstStyle/>
          <a:p>
            <a:fld id="{4195620E-FE6C-4766-A2D2-8A2B0299BBEB}" type="slidenum">
              <a:rPr lang="en-US" smtClean="0"/>
              <a:t>60</a:t>
            </a:fld>
            <a:endParaRPr lang="en-US"/>
          </a:p>
        </p:txBody>
      </p:sp>
    </p:spTree>
    <p:extLst>
      <p:ext uri="{BB962C8B-B14F-4D97-AF65-F5344CB8AC3E}">
        <p14:creationId xmlns:p14="http://schemas.microsoft.com/office/powerpoint/2010/main" val="22410415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35FCC-2C0D-089D-F278-ADD699ED6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82B98-692C-E56A-686A-0F4A8C2F96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3712E-056E-6F2B-BA54-126D5477DE49}"/>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4A012DD-987E-32AE-5221-43DA65C2B42D}"/>
              </a:ext>
            </a:extLst>
          </p:cNvPr>
          <p:cNvSpPr>
            <a:spLocks noGrp="1"/>
          </p:cNvSpPr>
          <p:nvPr>
            <p:ph type="sldNum" sz="quarter" idx="5"/>
          </p:nvPr>
        </p:nvSpPr>
        <p:spPr/>
        <p:txBody>
          <a:bodyPr/>
          <a:lstStyle/>
          <a:p>
            <a:fld id="{4195620E-FE6C-4766-A2D2-8A2B0299BBEB}" type="slidenum">
              <a:rPr lang="en-US" smtClean="0"/>
              <a:t>61</a:t>
            </a:fld>
            <a:endParaRPr lang="en-US"/>
          </a:p>
        </p:txBody>
      </p:sp>
    </p:spTree>
    <p:extLst>
      <p:ext uri="{BB962C8B-B14F-4D97-AF65-F5344CB8AC3E}">
        <p14:creationId xmlns:p14="http://schemas.microsoft.com/office/powerpoint/2010/main" val="119436960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C2AA9-CB9B-229C-354A-52FCDB23E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09E0A-2229-4F91-9013-101CACBDE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1EE54-E1E1-EB51-F8E5-7070012235F2}"/>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1D853F49-1D67-0DDB-40A1-53A387BF3713}"/>
              </a:ext>
            </a:extLst>
          </p:cNvPr>
          <p:cNvSpPr>
            <a:spLocks noGrp="1"/>
          </p:cNvSpPr>
          <p:nvPr>
            <p:ph type="sldNum" sz="quarter" idx="5"/>
          </p:nvPr>
        </p:nvSpPr>
        <p:spPr/>
        <p:txBody>
          <a:bodyPr/>
          <a:lstStyle/>
          <a:p>
            <a:fld id="{4195620E-FE6C-4766-A2D2-8A2B0299BBEB}" type="slidenum">
              <a:rPr lang="en-US" smtClean="0"/>
              <a:t>62</a:t>
            </a:fld>
            <a:endParaRPr lang="en-US"/>
          </a:p>
        </p:txBody>
      </p:sp>
    </p:spTree>
    <p:extLst>
      <p:ext uri="{BB962C8B-B14F-4D97-AF65-F5344CB8AC3E}">
        <p14:creationId xmlns:p14="http://schemas.microsoft.com/office/powerpoint/2010/main" val="37540222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649EA-494E-CE3C-8BB3-EC05A2F44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F8C5E-C910-6F88-86C3-5777117BA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1625E-EE43-3730-7985-723AB1CFFCB0}"/>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13AAE4F0-E3E2-15F1-8F7F-B272B486D704}"/>
              </a:ext>
            </a:extLst>
          </p:cNvPr>
          <p:cNvSpPr>
            <a:spLocks noGrp="1"/>
          </p:cNvSpPr>
          <p:nvPr>
            <p:ph type="sldNum" sz="quarter" idx="5"/>
          </p:nvPr>
        </p:nvSpPr>
        <p:spPr/>
        <p:txBody>
          <a:bodyPr/>
          <a:lstStyle/>
          <a:p>
            <a:fld id="{4195620E-FE6C-4766-A2D2-8A2B0299BBEB}" type="slidenum">
              <a:rPr lang="en-US" smtClean="0"/>
              <a:t>63</a:t>
            </a:fld>
            <a:endParaRPr lang="en-US"/>
          </a:p>
        </p:txBody>
      </p:sp>
    </p:spTree>
    <p:extLst>
      <p:ext uri="{BB962C8B-B14F-4D97-AF65-F5344CB8AC3E}">
        <p14:creationId xmlns:p14="http://schemas.microsoft.com/office/powerpoint/2010/main" val="36531640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34E2C-7398-28E4-C95B-2C083E624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7820F-B4AC-9756-91D3-7D5AF1FB9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FD192-8493-EA5E-632F-83AB01965D2A}"/>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DA638DFB-F586-7EEE-A183-28F3E31A90D5}"/>
              </a:ext>
            </a:extLst>
          </p:cNvPr>
          <p:cNvSpPr>
            <a:spLocks noGrp="1"/>
          </p:cNvSpPr>
          <p:nvPr>
            <p:ph type="sldNum" sz="quarter" idx="5"/>
          </p:nvPr>
        </p:nvSpPr>
        <p:spPr/>
        <p:txBody>
          <a:bodyPr/>
          <a:lstStyle/>
          <a:p>
            <a:fld id="{4195620E-FE6C-4766-A2D2-8A2B0299BBEB}" type="slidenum">
              <a:rPr lang="en-US" smtClean="0"/>
              <a:t>64</a:t>
            </a:fld>
            <a:endParaRPr lang="en-US"/>
          </a:p>
        </p:txBody>
      </p:sp>
    </p:spTree>
    <p:extLst>
      <p:ext uri="{BB962C8B-B14F-4D97-AF65-F5344CB8AC3E}">
        <p14:creationId xmlns:p14="http://schemas.microsoft.com/office/powerpoint/2010/main" val="397131095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B8878-97EF-56DE-F66C-F0B086784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683CD-8FA1-1601-7815-0C7B0C3A8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E5B2C-A728-FE9E-290C-C186ED70B44C}"/>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82124C75-76A1-93EF-5BD6-B1B27C487027}"/>
              </a:ext>
            </a:extLst>
          </p:cNvPr>
          <p:cNvSpPr>
            <a:spLocks noGrp="1"/>
          </p:cNvSpPr>
          <p:nvPr>
            <p:ph type="sldNum" sz="quarter" idx="5"/>
          </p:nvPr>
        </p:nvSpPr>
        <p:spPr/>
        <p:txBody>
          <a:bodyPr/>
          <a:lstStyle/>
          <a:p>
            <a:fld id="{4195620E-FE6C-4766-A2D2-8A2B0299BBEB}" type="slidenum">
              <a:rPr lang="en-US" smtClean="0"/>
              <a:t>65</a:t>
            </a:fld>
            <a:endParaRPr lang="en-US"/>
          </a:p>
        </p:txBody>
      </p:sp>
    </p:spTree>
    <p:extLst>
      <p:ext uri="{BB962C8B-B14F-4D97-AF65-F5344CB8AC3E}">
        <p14:creationId xmlns:p14="http://schemas.microsoft.com/office/powerpoint/2010/main" val="3423978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37D8F-0D17-5448-C528-F3DA490DC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08DB8-9767-8D07-0586-A2A1B58B7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64D6FE-F7FC-B634-A0AE-B0E6D76F8F8E}"/>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532BA8C5-035C-25EB-1EF0-3A70D219C838}"/>
              </a:ext>
            </a:extLst>
          </p:cNvPr>
          <p:cNvSpPr>
            <a:spLocks noGrp="1"/>
          </p:cNvSpPr>
          <p:nvPr>
            <p:ph type="sldNum" sz="quarter" idx="5"/>
          </p:nvPr>
        </p:nvSpPr>
        <p:spPr/>
        <p:txBody>
          <a:bodyPr/>
          <a:lstStyle/>
          <a:p>
            <a:fld id="{4195620E-FE6C-4766-A2D2-8A2B0299BBEB}" type="slidenum">
              <a:rPr lang="en-US" smtClean="0"/>
              <a:t>66</a:t>
            </a:fld>
            <a:endParaRPr lang="en-US"/>
          </a:p>
        </p:txBody>
      </p:sp>
    </p:spTree>
    <p:extLst>
      <p:ext uri="{BB962C8B-B14F-4D97-AF65-F5344CB8AC3E}">
        <p14:creationId xmlns:p14="http://schemas.microsoft.com/office/powerpoint/2010/main" val="29832595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3B3FD-C74D-9CE9-4096-A704BF660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67802-475C-2D51-2211-A3689FFF8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AD44F-1E85-DCFF-A0F1-8948B242CBA9}"/>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4A04D80A-9BAA-DAE0-E77E-2FE8CC9CBF4C}"/>
              </a:ext>
            </a:extLst>
          </p:cNvPr>
          <p:cNvSpPr>
            <a:spLocks noGrp="1"/>
          </p:cNvSpPr>
          <p:nvPr>
            <p:ph type="sldNum" sz="quarter" idx="5"/>
          </p:nvPr>
        </p:nvSpPr>
        <p:spPr/>
        <p:txBody>
          <a:bodyPr/>
          <a:lstStyle/>
          <a:p>
            <a:fld id="{4195620E-FE6C-4766-A2D2-8A2B0299BBEB}" type="slidenum">
              <a:rPr lang="en-US" smtClean="0"/>
              <a:t>67</a:t>
            </a:fld>
            <a:endParaRPr lang="en-US"/>
          </a:p>
        </p:txBody>
      </p:sp>
    </p:spTree>
    <p:extLst>
      <p:ext uri="{BB962C8B-B14F-4D97-AF65-F5344CB8AC3E}">
        <p14:creationId xmlns:p14="http://schemas.microsoft.com/office/powerpoint/2010/main" val="7846964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F598F-CA14-E518-7922-E5C5565C6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BB884-F6E7-56B4-AC5D-B63729D1D2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B751E-DE9A-D5AB-53DC-291DBA03E623}"/>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C5C31C5B-7932-AE51-694D-D4BB8F748AD3}"/>
              </a:ext>
            </a:extLst>
          </p:cNvPr>
          <p:cNvSpPr>
            <a:spLocks noGrp="1"/>
          </p:cNvSpPr>
          <p:nvPr>
            <p:ph type="sldNum" sz="quarter" idx="5"/>
          </p:nvPr>
        </p:nvSpPr>
        <p:spPr/>
        <p:txBody>
          <a:bodyPr/>
          <a:lstStyle/>
          <a:p>
            <a:fld id="{4195620E-FE6C-4766-A2D2-8A2B0299BBEB}" type="slidenum">
              <a:rPr lang="en-US" smtClean="0"/>
              <a:t>68</a:t>
            </a:fld>
            <a:endParaRPr lang="en-US"/>
          </a:p>
        </p:txBody>
      </p:sp>
    </p:spTree>
    <p:extLst>
      <p:ext uri="{BB962C8B-B14F-4D97-AF65-F5344CB8AC3E}">
        <p14:creationId xmlns:p14="http://schemas.microsoft.com/office/powerpoint/2010/main" val="17970426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82AEA-F31D-C718-1987-7B71A6954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EEE4C-13EB-3FEB-2A0C-EC8C57506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FCC201-8C79-586E-BAC8-0F1FDF61D5C1}"/>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BB972655-9C11-4C1C-13D1-3C4A290CCC44}"/>
              </a:ext>
            </a:extLst>
          </p:cNvPr>
          <p:cNvSpPr>
            <a:spLocks noGrp="1"/>
          </p:cNvSpPr>
          <p:nvPr>
            <p:ph type="sldNum" sz="quarter" idx="5"/>
          </p:nvPr>
        </p:nvSpPr>
        <p:spPr/>
        <p:txBody>
          <a:bodyPr/>
          <a:lstStyle/>
          <a:p>
            <a:fld id="{4195620E-FE6C-4766-A2D2-8A2B0299BBEB}" type="slidenum">
              <a:rPr lang="en-US" smtClean="0"/>
              <a:t>69</a:t>
            </a:fld>
            <a:endParaRPr lang="en-US"/>
          </a:p>
        </p:txBody>
      </p:sp>
    </p:spTree>
    <p:extLst>
      <p:ext uri="{BB962C8B-B14F-4D97-AF65-F5344CB8AC3E}">
        <p14:creationId xmlns:p14="http://schemas.microsoft.com/office/powerpoint/2010/main" val="40584815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1F521-CEC7-A80D-57AF-856E4946EA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D0A35-737F-7076-F259-0B48C38BA2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2FE48F-A0D8-3473-87A4-40AB907BCF77}"/>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07BBFB1A-DADE-6B8B-75C3-4CDFE52E05F5}"/>
              </a:ext>
            </a:extLst>
          </p:cNvPr>
          <p:cNvSpPr>
            <a:spLocks noGrp="1"/>
          </p:cNvSpPr>
          <p:nvPr>
            <p:ph type="sldNum" sz="quarter" idx="5"/>
          </p:nvPr>
        </p:nvSpPr>
        <p:spPr/>
        <p:txBody>
          <a:bodyPr/>
          <a:lstStyle/>
          <a:p>
            <a:fld id="{4195620E-FE6C-4766-A2D2-8A2B0299BBEB}" type="slidenum">
              <a:rPr lang="en-US" smtClean="0"/>
              <a:t>70</a:t>
            </a:fld>
            <a:endParaRPr lang="en-US"/>
          </a:p>
        </p:txBody>
      </p:sp>
    </p:spTree>
    <p:extLst>
      <p:ext uri="{BB962C8B-B14F-4D97-AF65-F5344CB8AC3E}">
        <p14:creationId xmlns:p14="http://schemas.microsoft.com/office/powerpoint/2010/main" val="5593738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2DE20-B060-201A-738D-A08E37B21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890FE-742A-AF14-A251-FED8DAEB1D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9D9B3-99ED-0685-251D-1B8C98335985}"/>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48A2A310-D94B-5406-2585-FDE12640ECC4}"/>
              </a:ext>
            </a:extLst>
          </p:cNvPr>
          <p:cNvSpPr>
            <a:spLocks noGrp="1"/>
          </p:cNvSpPr>
          <p:nvPr>
            <p:ph type="sldNum" sz="quarter" idx="5"/>
          </p:nvPr>
        </p:nvSpPr>
        <p:spPr/>
        <p:txBody>
          <a:bodyPr/>
          <a:lstStyle/>
          <a:p>
            <a:fld id="{4195620E-FE6C-4766-A2D2-8A2B0299BBEB}" type="slidenum">
              <a:rPr lang="en-US" smtClean="0"/>
              <a:t>71</a:t>
            </a:fld>
            <a:endParaRPr lang="en-US"/>
          </a:p>
        </p:txBody>
      </p:sp>
    </p:spTree>
    <p:extLst>
      <p:ext uri="{BB962C8B-B14F-4D97-AF65-F5344CB8AC3E}">
        <p14:creationId xmlns:p14="http://schemas.microsoft.com/office/powerpoint/2010/main" val="16982928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C6054-3DF0-9EC6-4EC2-B43E86F7F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AFCBD-1729-5E97-A5C8-E4A20E0208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C13D1-697A-09D0-BD6E-F1C751E5670C}"/>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7379F0CE-E365-73F2-F1EA-24186947067D}"/>
              </a:ext>
            </a:extLst>
          </p:cNvPr>
          <p:cNvSpPr>
            <a:spLocks noGrp="1"/>
          </p:cNvSpPr>
          <p:nvPr>
            <p:ph type="sldNum" sz="quarter" idx="5"/>
          </p:nvPr>
        </p:nvSpPr>
        <p:spPr/>
        <p:txBody>
          <a:bodyPr/>
          <a:lstStyle/>
          <a:p>
            <a:fld id="{4195620E-FE6C-4766-A2D2-8A2B0299BBEB}" type="slidenum">
              <a:rPr lang="en-US" smtClean="0"/>
              <a:t>72</a:t>
            </a:fld>
            <a:endParaRPr lang="en-US"/>
          </a:p>
        </p:txBody>
      </p:sp>
    </p:spTree>
    <p:extLst>
      <p:ext uri="{BB962C8B-B14F-4D97-AF65-F5344CB8AC3E}">
        <p14:creationId xmlns:p14="http://schemas.microsoft.com/office/powerpoint/2010/main" val="19131735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49282-7C97-D2A5-4EA6-60B102CF3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321D1-92FD-AE21-B29F-37DEA0D187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69B9B-7F63-08B0-376C-5ED4C3EA102B}"/>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44DA381D-1346-5B4B-0F36-FA1FEFA92836}"/>
              </a:ext>
            </a:extLst>
          </p:cNvPr>
          <p:cNvSpPr>
            <a:spLocks noGrp="1"/>
          </p:cNvSpPr>
          <p:nvPr>
            <p:ph type="sldNum" sz="quarter" idx="5"/>
          </p:nvPr>
        </p:nvSpPr>
        <p:spPr/>
        <p:txBody>
          <a:bodyPr/>
          <a:lstStyle/>
          <a:p>
            <a:fld id="{4195620E-FE6C-4766-A2D2-8A2B0299BBEB}" type="slidenum">
              <a:rPr lang="en-US" smtClean="0"/>
              <a:t>73</a:t>
            </a:fld>
            <a:endParaRPr lang="en-US"/>
          </a:p>
        </p:txBody>
      </p:sp>
    </p:spTree>
    <p:extLst>
      <p:ext uri="{BB962C8B-B14F-4D97-AF65-F5344CB8AC3E}">
        <p14:creationId xmlns:p14="http://schemas.microsoft.com/office/powerpoint/2010/main" val="25177494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BC60-60A3-3966-3F56-B1278C7F8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1E3194-D009-33CC-F011-E83EE57C67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98903B-6FF6-7EC9-7A80-6DCC899ADB37}"/>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48CB8FC4-8E4E-8FB4-E7D7-ACFE83174687}"/>
              </a:ext>
            </a:extLst>
          </p:cNvPr>
          <p:cNvSpPr>
            <a:spLocks noGrp="1"/>
          </p:cNvSpPr>
          <p:nvPr>
            <p:ph type="sldNum" sz="quarter" idx="5"/>
          </p:nvPr>
        </p:nvSpPr>
        <p:spPr/>
        <p:txBody>
          <a:bodyPr/>
          <a:lstStyle/>
          <a:p>
            <a:fld id="{4195620E-FE6C-4766-A2D2-8A2B0299BBEB}" type="slidenum">
              <a:rPr lang="en-US" smtClean="0"/>
              <a:t>74</a:t>
            </a:fld>
            <a:endParaRPr lang="en-US"/>
          </a:p>
        </p:txBody>
      </p:sp>
    </p:spTree>
    <p:extLst>
      <p:ext uri="{BB962C8B-B14F-4D97-AF65-F5344CB8AC3E}">
        <p14:creationId xmlns:p14="http://schemas.microsoft.com/office/powerpoint/2010/main" val="17629283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DEDCB-4100-C73B-1BC3-4323D9B83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5EA8B5-18AC-567A-02F4-99331C6A5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399F90-205B-CA01-C916-B6E47A290723}"/>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AF383C96-9293-C2BD-9A45-17BB870247EB}"/>
              </a:ext>
            </a:extLst>
          </p:cNvPr>
          <p:cNvSpPr>
            <a:spLocks noGrp="1"/>
          </p:cNvSpPr>
          <p:nvPr>
            <p:ph type="sldNum" sz="quarter" idx="5"/>
          </p:nvPr>
        </p:nvSpPr>
        <p:spPr/>
        <p:txBody>
          <a:bodyPr/>
          <a:lstStyle/>
          <a:p>
            <a:fld id="{4195620E-FE6C-4766-A2D2-8A2B0299BBEB}" type="slidenum">
              <a:rPr lang="en-US" smtClean="0"/>
              <a:t>75</a:t>
            </a:fld>
            <a:endParaRPr lang="en-US"/>
          </a:p>
        </p:txBody>
      </p:sp>
    </p:spTree>
    <p:extLst>
      <p:ext uri="{BB962C8B-B14F-4D97-AF65-F5344CB8AC3E}">
        <p14:creationId xmlns:p14="http://schemas.microsoft.com/office/powerpoint/2010/main" val="79480312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927A-5CD3-A7DB-EA36-F34D0C2829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CFD876-A293-8969-B344-9648754FE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DE7EC-E1C1-D270-650E-05D50027D6BD}"/>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339C695B-B386-C776-BFEA-7D50864A38E2}"/>
              </a:ext>
            </a:extLst>
          </p:cNvPr>
          <p:cNvSpPr>
            <a:spLocks noGrp="1"/>
          </p:cNvSpPr>
          <p:nvPr>
            <p:ph type="sldNum" sz="quarter" idx="5"/>
          </p:nvPr>
        </p:nvSpPr>
        <p:spPr/>
        <p:txBody>
          <a:bodyPr/>
          <a:lstStyle/>
          <a:p>
            <a:fld id="{4195620E-FE6C-4766-A2D2-8A2B0299BBEB}" type="slidenum">
              <a:rPr lang="en-US" smtClean="0"/>
              <a:t>76</a:t>
            </a:fld>
            <a:endParaRPr lang="en-US"/>
          </a:p>
        </p:txBody>
      </p:sp>
    </p:spTree>
    <p:extLst>
      <p:ext uri="{BB962C8B-B14F-4D97-AF65-F5344CB8AC3E}">
        <p14:creationId xmlns:p14="http://schemas.microsoft.com/office/powerpoint/2010/main" val="27852081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7DD6E-2758-8F06-367C-D3DF00633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B5AF0-7A44-18B3-656B-A29C2EDCC0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76AF4-83C7-1425-5587-9B91C8E8A50B}"/>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9799BDD-91A1-0015-A52E-AB1C3B80B47F}"/>
              </a:ext>
            </a:extLst>
          </p:cNvPr>
          <p:cNvSpPr>
            <a:spLocks noGrp="1"/>
          </p:cNvSpPr>
          <p:nvPr>
            <p:ph type="sldNum" sz="quarter" idx="5"/>
          </p:nvPr>
        </p:nvSpPr>
        <p:spPr/>
        <p:txBody>
          <a:bodyPr/>
          <a:lstStyle/>
          <a:p>
            <a:fld id="{4195620E-FE6C-4766-A2D2-8A2B0299BBEB}" type="slidenum">
              <a:rPr lang="en-US" smtClean="0"/>
              <a:t>77</a:t>
            </a:fld>
            <a:endParaRPr lang="en-US"/>
          </a:p>
        </p:txBody>
      </p:sp>
    </p:spTree>
    <p:extLst>
      <p:ext uri="{BB962C8B-B14F-4D97-AF65-F5344CB8AC3E}">
        <p14:creationId xmlns:p14="http://schemas.microsoft.com/office/powerpoint/2010/main" val="29449378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8BAD2-AEBD-EE8A-D1B2-6640415CD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4FA81-D4E6-5EF5-14BD-8D7FF3EF5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DCF1E-F4AF-BDE9-077F-C06FDED4D13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2E2E8CF7-D2C6-738E-9301-D26F6F573CCA}"/>
              </a:ext>
            </a:extLst>
          </p:cNvPr>
          <p:cNvSpPr>
            <a:spLocks noGrp="1"/>
          </p:cNvSpPr>
          <p:nvPr>
            <p:ph type="sldNum" sz="quarter" idx="5"/>
          </p:nvPr>
        </p:nvSpPr>
        <p:spPr/>
        <p:txBody>
          <a:bodyPr/>
          <a:lstStyle/>
          <a:p>
            <a:fld id="{4195620E-FE6C-4766-A2D2-8A2B0299BBEB}" type="slidenum">
              <a:rPr lang="en-US" smtClean="0"/>
              <a:t>78</a:t>
            </a:fld>
            <a:endParaRPr lang="en-US"/>
          </a:p>
        </p:txBody>
      </p:sp>
    </p:spTree>
    <p:extLst>
      <p:ext uri="{BB962C8B-B14F-4D97-AF65-F5344CB8AC3E}">
        <p14:creationId xmlns:p14="http://schemas.microsoft.com/office/powerpoint/2010/main" val="186923176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364DF-ECC4-E670-0C94-F98AEA8172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11A8B0-B22B-6B1E-67F9-C841CFED8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B60C6C-E160-C54A-56DB-3A8059632EC4}"/>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B2198E4A-3534-8E97-DCF6-717A72E5CCBE}"/>
              </a:ext>
            </a:extLst>
          </p:cNvPr>
          <p:cNvSpPr>
            <a:spLocks noGrp="1"/>
          </p:cNvSpPr>
          <p:nvPr>
            <p:ph type="sldNum" sz="quarter" idx="5"/>
          </p:nvPr>
        </p:nvSpPr>
        <p:spPr/>
        <p:txBody>
          <a:bodyPr/>
          <a:lstStyle/>
          <a:p>
            <a:fld id="{4195620E-FE6C-4766-A2D2-8A2B0299BBEB}" type="slidenum">
              <a:rPr lang="en-US" smtClean="0"/>
              <a:t>79</a:t>
            </a:fld>
            <a:endParaRPr lang="en-US"/>
          </a:p>
        </p:txBody>
      </p:sp>
    </p:spTree>
    <p:extLst>
      <p:ext uri="{BB962C8B-B14F-4D97-AF65-F5344CB8AC3E}">
        <p14:creationId xmlns:p14="http://schemas.microsoft.com/office/powerpoint/2010/main" val="39656664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5EEC8-09E9-D384-EFC2-9685B7ECB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7F1C9-5EFD-4568-EF77-57D1E0855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EF695-03CC-62A7-6721-6E500DB04F13}"/>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E943771A-48CA-B2C7-3613-3EF8D6DA0A58}"/>
              </a:ext>
            </a:extLst>
          </p:cNvPr>
          <p:cNvSpPr>
            <a:spLocks noGrp="1"/>
          </p:cNvSpPr>
          <p:nvPr>
            <p:ph type="sldNum" sz="quarter" idx="5"/>
          </p:nvPr>
        </p:nvSpPr>
        <p:spPr/>
        <p:txBody>
          <a:bodyPr/>
          <a:lstStyle/>
          <a:p>
            <a:fld id="{4195620E-FE6C-4766-A2D2-8A2B0299BBEB}" type="slidenum">
              <a:rPr lang="en-US" smtClean="0"/>
              <a:t>80</a:t>
            </a:fld>
            <a:endParaRPr lang="en-US"/>
          </a:p>
        </p:txBody>
      </p:sp>
    </p:spTree>
    <p:extLst>
      <p:ext uri="{BB962C8B-B14F-4D97-AF65-F5344CB8AC3E}">
        <p14:creationId xmlns:p14="http://schemas.microsoft.com/office/powerpoint/2010/main" val="37849137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AB36F-5FA9-5133-5281-A9A835767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63A32-2036-1CAB-2F5C-79BEB3425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CBEA0-B1F0-EF5D-F054-D97ED8EEFA51}"/>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86193EA6-40A1-5A35-4954-0DC7EE555AB6}"/>
              </a:ext>
            </a:extLst>
          </p:cNvPr>
          <p:cNvSpPr>
            <a:spLocks noGrp="1"/>
          </p:cNvSpPr>
          <p:nvPr>
            <p:ph type="sldNum" sz="quarter" idx="5"/>
          </p:nvPr>
        </p:nvSpPr>
        <p:spPr/>
        <p:txBody>
          <a:bodyPr/>
          <a:lstStyle/>
          <a:p>
            <a:fld id="{4195620E-FE6C-4766-A2D2-8A2B0299BBEB}" type="slidenum">
              <a:rPr lang="en-US" smtClean="0"/>
              <a:t>81</a:t>
            </a:fld>
            <a:endParaRPr lang="en-US"/>
          </a:p>
        </p:txBody>
      </p:sp>
    </p:spTree>
    <p:extLst>
      <p:ext uri="{BB962C8B-B14F-4D97-AF65-F5344CB8AC3E}">
        <p14:creationId xmlns:p14="http://schemas.microsoft.com/office/powerpoint/2010/main" val="16534064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44FEE-CCC6-814D-9AED-517241149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43F0A-9974-F2DC-1B29-B1AF50ED69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75077F-BDD4-B885-10CC-9694E76A659A}"/>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E4C9240F-433E-E504-53BE-C3162221E975}"/>
              </a:ext>
            </a:extLst>
          </p:cNvPr>
          <p:cNvSpPr>
            <a:spLocks noGrp="1"/>
          </p:cNvSpPr>
          <p:nvPr>
            <p:ph type="sldNum" sz="quarter" idx="5"/>
          </p:nvPr>
        </p:nvSpPr>
        <p:spPr/>
        <p:txBody>
          <a:bodyPr/>
          <a:lstStyle/>
          <a:p>
            <a:fld id="{4195620E-FE6C-4766-A2D2-8A2B0299BBEB}" type="slidenum">
              <a:rPr lang="en-US" smtClean="0"/>
              <a:t>82</a:t>
            </a:fld>
            <a:endParaRPr lang="en-US"/>
          </a:p>
        </p:txBody>
      </p:sp>
    </p:spTree>
    <p:extLst>
      <p:ext uri="{BB962C8B-B14F-4D97-AF65-F5344CB8AC3E}">
        <p14:creationId xmlns:p14="http://schemas.microsoft.com/office/powerpoint/2010/main" val="20180838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B984E-48AC-3C7D-A819-0FEAB5928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7398F3-861A-8ECD-3995-4CCCD4D8E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39F0D-8D36-A602-9EE9-72F2D1A9E009}"/>
              </a:ext>
            </a:extLst>
          </p:cNvPr>
          <p:cNvSpPr>
            <a:spLocks noGrp="1"/>
          </p:cNvSpPr>
          <p:nvPr>
            <p:ph type="body" idx="1"/>
          </p:nvPr>
        </p:nvSpPr>
        <p:spPr/>
        <p:txBody>
          <a:bodyPr/>
          <a:lstStyle/>
          <a:p>
            <a:r>
              <a:rPr lang="en-US" dirty="0">
                <a:ea typeface="Calibri"/>
                <a:cs typeface="Calibri"/>
              </a:rPr>
              <a:t>BB</a:t>
            </a:r>
          </a:p>
        </p:txBody>
      </p:sp>
      <p:sp>
        <p:nvSpPr>
          <p:cNvPr id="4" name="Slide Number Placeholder 3">
            <a:extLst>
              <a:ext uri="{FF2B5EF4-FFF2-40B4-BE49-F238E27FC236}">
                <a16:creationId xmlns:a16="http://schemas.microsoft.com/office/drawing/2014/main" id="{8D952C3F-257E-C261-5793-294F97118C4A}"/>
              </a:ext>
            </a:extLst>
          </p:cNvPr>
          <p:cNvSpPr>
            <a:spLocks noGrp="1"/>
          </p:cNvSpPr>
          <p:nvPr>
            <p:ph type="sldNum" sz="quarter" idx="5"/>
          </p:nvPr>
        </p:nvSpPr>
        <p:spPr/>
        <p:txBody>
          <a:bodyPr/>
          <a:lstStyle/>
          <a:p>
            <a:fld id="{4195620E-FE6C-4766-A2D2-8A2B0299BBEB}" type="slidenum">
              <a:rPr lang="en-US" smtClean="0"/>
              <a:t>83</a:t>
            </a:fld>
            <a:endParaRPr lang="en-US"/>
          </a:p>
        </p:txBody>
      </p:sp>
    </p:spTree>
    <p:extLst>
      <p:ext uri="{BB962C8B-B14F-4D97-AF65-F5344CB8AC3E}">
        <p14:creationId xmlns:p14="http://schemas.microsoft.com/office/powerpoint/2010/main" val="18109180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05E6-5C54-E8FD-96E7-3B70CAB8D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B0933-AC9B-9727-3FBC-982365BA6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8C573-9806-F397-9285-49C86A11564B}"/>
              </a:ext>
            </a:extLst>
          </p:cNvPr>
          <p:cNvSpPr>
            <a:spLocks noGrp="1"/>
          </p:cNvSpPr>
          <p:nvPr>
            <p:ph type="body" idx="1"/>
          </p:nvPr>
        </p:nvSpPr>
        <p:spPr/>
        <p:txBody>
          <a:bodyPr/>
          <a:lstStyle/>
          <a:p>
            <a:r>
              <a:rPr lang="en-US" dirty="0">
                <a:ea typeface="Calibri"/>
                <a:cs typeface="Calibri"/>
              </a:rPr>
              <a:t>DH</a:t>
            </a:r>
          </a:p>
        </p:txBody>
      </p:sp>
      <p:sp>
        <p:nvSpPr>
          <p:cNvPr id="4" name="Slide Number Placeholder 3">
            <a:extLst>
              <a:ext uri="{FF2B5EF4-FFF2-40B4-BE49-F238E27FC236}">
                <a16:creationId xmlns:a16="http://schemas.microsoft.com/office/drawing/2014/main" id="{479921E2-D10E-162A-BAD5-965CF6C2DE07}"/>
              </a:ext>
            </a:extLst>
          </p:cNvPr>
          <p:cNvSpPr>
            <a:spLocks noGrp="1"/>
          </p:cNvSpPr>
          <p:nvPr>
            <p:ph type="sldNum" sz="quarter" idx="5"/>
          </p:nvPr>
        </p:nvSpPr>
        <p:spPr/>
        <p:txBody>
          <a:bodyPr/>
          <a:lstStyle/>
          <a:p>
            <a:fld id="{4195620E-FE6C-4766-A2D2-8A2B0299BBEB}" type="slidenum">
              <a:rPr lang="en-US" smtClean="0"/>
              <a:t>84</a:t>
            </a:fld>
            <a:endParaRPr lang="en-US"/>
          </a:p>
        </p:txBody>
      </p:sp>
    </p:spTree>
    <p:extLst>
      <p:ext uri="{BB962C8B-B14F-4D97-AF65-F5344CB8AC3E}">
        <p14:creationId xmlns:p14="http://schemas.microsoft.com/office/powerpoint/2010/main" val="1751098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m3vYxSe3s4M"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hyperlink" Target="https://www.drckansas.org/get-help" TargetMode="External"/><Relationship Id="rId4" Type="http://schemas.openxmlformats.org/officeDocument/2006/relationships/image" Target="../media/image8.svg"/><Relationship Id="rId9" Type="http://schemas.openxmlformats.org/officeDocument/2006/relationships/hyperlink" Target="mailto:info@drckansas.org"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twitter.com/DRCKansas" TargetMode="External"/><Relationship Id="rId13"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hyperlink" Target="https://www.facebook.com/DRCKansas" TargetMode="External"/><Relationship Id="rId12" Type="http://schemas.openxmlformats.org/officeDocument/2006/relationships/hyperlink" Target="https://www.drckansas.org/"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2.svg"/><Relationship Id="rId11" Type="http://schemas.openxmlformats.org/officeDocument/2006/relationships/hyperlink" Target="https://drckansas.salsalabs.org/DRCemaillistsignup/index.html" TargetMode="External"/><Relationship Id="rId5" Type="http://schemas.openxmlformats.org/officeDocument/2006/relationships/image" Target="../media/image11.png"/><Relationship Id="rId10" Type="http://schemas.openxmlformats.org/officeDocument/2006/relationships/hyperlink" Target="https://www.youtube.com/@DRCKansas" TargetMode="External"/><Relationship Id="rId4" Type="http://schemas.openxmlformats.org/officeDocument/2006/relationships/image" Target="../media/image10.svg"/><Relationship Id="rId9" Type="http://schemas.openxmlformats.org/officeDocument/2006/relationships/hyperlink" Target="https://www.linkedin.com/company/drckansas" TargetMode="External"/><Relationship Id="rId1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www.idecidekansas.org/"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drckansas.org/resource-center/guardianship-other-legal-decision-makers/alternatives-to-guardianship-conservatorship"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www.drckansas.org/resource-center/assistive-technology-3/kansas-at-lemon-law"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hyperlink" Target="https://www.drckansas.org/resource-center/government-benefits-programs/kansas-telecommunication-access-program-tap" TargetMode="External"/><Relationship Id="rId4" Type="http://schemas.openxmlformats.org/officeDocument/2006/relationships/hyperlink" Target="https://www.drckansas.org/resource-center/assistive-technology-3/vocational-rehab-assistive-technology"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drckansas.org/resource-center/special-education/know-your-special-education-rights-a-guide-for-parents-and-students-in-kansas"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s://kckps.org/images/departments/preschool/KAN-BE_Healthy_form.pdf"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www.kancare.ks.gov/members/help-resources/appeals-fair-hearings/grievances" TargetMode="External"/><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hyperlink" Target="https://www.kancare.ks.gov/members/help-resources/appeals-fair-hearings/appeals" TargetMode="Externa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s://www.kancare.ks.gov/members/help-resources/appeals-fair-hearings/grievances"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hyperlink" Target="https://www.kancare.ks.gov/members/help-resources/appeals-fair-hearings/appeals"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4.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hyperlink" Target="https://www.drckansas.org/get-help" TargetMode="External"/><Relationship Id="rId4" Type="http://schemas.openxmlformats.org/officeDocument/2006/relationships/image" Target="../media/image8.svg"/><Relationship Id="rId9" Type="http://schemas.openxmlformats.org/officeDocument/2006/relationships/hyperlink" Target="mailto:info@drckansa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3" name="AutoShape 3"/>
          <p:cNvSpPr/>
          <p:nvPr/>
        </p:nvSpPr>
        <p:spPr>
          <a:xfrm>
            <a:off x="0" y="7738672"/>
            <a:ext cx="14873445" cy="1322579"/>
          </a:xfrm>
          <a:prstGeom prst="rect">
            <a:avLst/>
          </a:prstGeom>
          <a:solidFill>
            <a:srgbClr val="D07326"/>
          </a:solidFill>
        </p:spPr>
        <p:txBody>
          <a:bodyPr/>
          <a:lstStyle/>
          <a:p>
            <a:endParaRPr lang="en-US"/>
          </a:p>
        </p:txBody>
      </p:sp>
      <p:sp>
        <p:nvSpPr>
          <p:cNvPr id="5" name="TextBox 5"/>
          <p:cNvSpPr txBox="1"/>
          <p:nvPr/>
        </p:nvSpPr>
        <p:spPr>
          <a:xfrm>
            <a:off x="715734" y="1981200"/>
            <a:ext cx="17078779" cy="8196988"/>
          </a:xfrm>
          <a:prstGeom prst="rect">
            <a:avLst/>
          </a:prstGeom>
        </p:spPr>
        <p:txBody>
          <a:bodyPr wrap="square" lIns="0" tIns="0" rIns="0" bIns="0" rtlCol="0" anchor="t">
            <a:spAutoFit/>
          </a:bodyPr>
          <a:lstStyle/>
          <a:p>
            <a:pPr>
              <a:lnSpc>
                <a:spcPts val="13032"/>
              </a:lnSpc>
              <a:spcBef>
                <a:spcPct val="0"/>
              </a:spcBef>
            </a:pPr>
            <a:r>
              <a:rPr lang="en-US" sz="9600" spc="-100" dirty="0">
                <a:solidFill>
                  <a:srgbClr val="1D2850"/>
                </a:solidFill>
                <a:latin typeface="Playfair Display Black"/>
              </a:rPr>
              <a:t>The Power of </a:t>
            </a:r>
          </a:p>
          <a:p>
            <a:pPr>
              <a:lnSpc>
                <a:spcPts val="13032"/>
              </a:lnSpc>
              <a:spcBef>
                <a:spcPct val="0"/>
              </a:spcBef>
            </a:pPr>
            <a:r>
              <a:rPr lang="en-US" sz="9600" spc="-100" dirty="0">
                <a:solidFill>
                  <a:srgbClr val="1D2850"/>
                </a:solidFill>
                <a:latin typeface="Playfair Display Black"/>
              </a:rPr>
              <a:t>Advocacy – </a:t>
            </a:r>
          </a:p>
          <a:p>
            <a:pPr>
              <a:lnSpc>
                <a:spcPts val="13032"/>
              </a:lnSpc>
              <a:spcBef>
                <a:spcPct val="0"/>
              </a:spcBef>
            </a:pPr>
            <a:r>
              <a:rPr lang="en-US" sz="9600" spc="-100" dirty="0">
                <a:solidFill>
                  <a:srgbClr val="1D2850"/>
                </a:solidFill>
                <a:latin typeface="Playfair Display Black"/>
              </a:rPr>
              <a:t>From Awareness to Action  </a:t>
            </a:r>
          </a:p>
          <a:p>
            <a:pPr>
              <a:lnSpc>
                <a:spcPts val="13032"/>
              </a:lnSpc>
              <a:spcBef>
                <a:spcPct val="0"/>
              </a:spcBef>
            </a:pPr>
            <a:endParaRPr lang="en-US" sz="9600" spc="-100" dirty="0">
              <a:solidFill>
                <a:srgbClr val="1D2850"/>
              </a:solidFill>
              <a:latin typeface="Playfair Display Black"/>
            </a:endParaRPr>
          </a:p>
          <a:p>
            <a:pPr>
              <a:lnSpc>
                <a:spcPts val="13032"/>
              </a:lnSpc>
              <a:spcBef>
                <a:spcPct val="0"/>
              </a:spcBef>
            </a:pPr>
            <a:endParaRPr lang="en-US" sz="9600" spc="-100" dirty="0">
              <a:solidFill>
                <a:srgbClr val="1D2850"/>
              </a:solidFill>
              <a:latin typeface="Playfair Display Black"/>
            </a:endParaRPr>
          </a:p>
        </p:txBody>
      </p:sp>
      <p:pic>
        <p:nvPicPr>
          <p:cNvPr id="6" name="Picture 5" descr="A blue and white sign&#10;&#10;Description automatically generated">
            <a:extLst>
              <a:ext uri="{FF2B5EF4-FFF2-40B4-BE49-F238E27FC236}">
                <a16:creationId xmlns:a16="http://schemas.microsoft.com/office/drawing/2014/main" id="{04FB9103-B0BE-6079-D59F-66BD74CED049}"/>
              </a:ext>
            </a:extLst>
          </p:cNvPr>
          <p:cNvPicPr>
            <a:picLocks noChangeAspect="1"/>
          </p:cNvPicPr>
          <p:nvPr/>
        </p:nvPicPr>
        <p:blipFill>
          <a:blip r:embed="rId3"/>
          <a:stretch>
            <a:fillRect/>
          </a:stretch>
        </p:blipFill>
        <p:spPr>
          <a:xfrm>
            <a:off x="11103428" y="525890"/>
            <a:ext cx="6504215" cy="3887613"/>
          </a:xfrm>
          <a:prstGeom prst="rect">
            <a:avLst/>
          </a:prstGeom>
        </p:spPr>
      </p:pic>
      <p:sp>
        <p:nvSpPr>
          <p:cNvPr id="2" name="TextBox 1">
            <a:extLst>
              <a:ext uri="{FF2B5EF4-FFF2-40B4-BE49-F238E27FC236}">
                <a16:creationId xmlns:a16="http://schemas.microsoft.com/office/drawing/2014/main" id="{4DED02F8-1320-5E4C-E858-BBB759576BE3}"/>
              </a:ext>
            </a:extLst>
          </p:cNvPr>
          <p:cNvSpPr txBox="1"/>
          <p:nvPr/>
        </p:nvSpPr>
        <p:spPr>
          <a:xfrm>
            <a:off x="749147" y="7985852"/>
            <a:ext cx="1367744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dirty="0">
                <a:solidFill>
                  <a:srgbClr val="FFFFFF"/>
                </a:solidFill>
                <a:latin typeface="Segoe UI"/>
              </a:rPr>
              <a:t>OCCK | October 21, 2025</a:t>
            </a:r>
            <a:r>
              <a:rPr lang="en-US" sz="4800" dirty="0">
                <a:latin typeface="Segoe UI"/>
                <a:cs typeface="Segoe UI"/>
              </a:rPr>
              <a:t>​</a:t>
            </a:r>
            <a:endParaRPr lang="en-US" dirty="0"/>
          </a:p>
        </p:txBody>
      </p:sp>
    </p:spTree>
    <p:extLst>
      <p:ext uri="{BB962C8B-B14F-4D97-AF65-F5344CB8AC3E}">
        <p14:creationId xmlns:p14="http://schemas.microsoft.com/office/powerpoint/2010/main" val="1747672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CE3D-345D-3716-808F-764AD571945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9667CB8-A5DD-8698-010A-475A110A5442}"/>
              </a:ext>
            </a:extLst>
          </p:cNvPr>
          <p:cNvSpPr/>
          <p:nvPr/>
        </p:nvSpPr>
        <p:spPr>
          <a:xfrm>
            <a:off x="9412" y="9578623"/>
            <a:ext cx="18278588" cy="1416753"/>
          </a:xfrm>
          <a:prstGeom prst="rect">
            <a:avLst/>
          </a:prstGeom>
          <a:solidFill>
            <a:srgbClr val="D07326"/>
          </a:solidFill>
        </p:spPr>
        <p:txBody>
          <a:bodyPr/>
          <a:lstStyle/>
          <a:p>
            <a:endParaRPr lang="en-US"/>
          </a:p>
        </p:txBody>
      </p:sp>
      <p:grpSp>
        <p:nvGrpSpPr>
          <p:cNvPr id="3" name="Group 3">
            <a:extLst>
              <a:ext uri="{FF2B5EF4-FFF2-40B4-BE49-F238E27FC236}">
                <a16:creationId xmlns:a16="http://schemas.microsoft.com/office/drawing/2014/main" id="{036DE2A5-D958-EF71-3FD6-0914A0808CE1}"/>
              </a:ext>
            </a:extLst>
          </p:cNvPr>
          <p:cNvGrpSpPr/>
          <p:nvPr/>
        </p:nvGrpSpPr>
        <p:grpSpPr>
          <a:xfrm>
            <a:off x="828191" y="2880377"/>
            <a:ext cx="16923068" cy="6311592"/>
            <a:chOff x="0" y="0"/>
            <a:chExt cx="4553819" cy="1629006"/>
          </a:xfrm>
        </p:grpSpPr>
        <p:sp>
          <p:nvSpPr>
            <p:cNvPr id="4" name="Freeform 4">
              <a:extLst>
                <a:ext uri="{FF2B5EF4-FFF2-40B4-BE49-F238E27FC236}">
                  <a16:creationId xmlns:a16="http://schemas.microsoft.com/office/drawing/2014/main" id="{DE83F541-9327-2F3A-553E-13A883E3BD6B}"/>
                </a:ext>
              </a:extLst>
            </p:cNvPr>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a:extLst>
              <a:ext uri="{FF2B5EF4-FFF2-40B4-BE49-F238E27FC236}">
                <a16:creationId xmlns:a16="http://schemas.microsoft.com/office/drawing/2014/main" id="{86C0703C-3D9F-73B5-2E0E-A535BF476C4F}"/>
              </a:ext>
            </a:extLst>
          </p:cNvPr>
          <p:cNvSpPr txBox="1"/>
          <p:nvPr/>
        </p:nvSpPr>
        <p:spPr>
          <a:xfrm>
            <a:off x="544348" y="1893657"/>
            <a:ext cx="17140569" cy="8024697"/>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Who is the Disability Rights Center of Kansas?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Advocacy - How to Advocate for yourself in a respectful manner</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New Kansas Guardianship law &amp; How to use it </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Alternatives to Guardianship – SDM, DPOAs, etc.</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Provide resources for Assistive Technology rights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Provide resources for Special Education rights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Myths about working and keeping your disability benefits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Medicaid Rights:</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Navigating Medicaid Grievances, Appeals and OAH Hearings</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Understanding “Medical Necessity” to obtain coverage</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EPSDT rights </a:t>
            </a:r>
            <a:r>
              <a:rPr lang="en-US" sz="4000" b="1" spc="61" dirty="0">
                <a:solidFill>
                  <a:srgbClr val="000000"/>
                </a:solidFill>
                <a:latin typeface="Segoe UI"/>
                <a:ea typeface="Open Sans"/>
                <a:cs typeface="Open Sans"/>
                <a:sym typeface="Wingdings" panose="05000000000000000000" pitchFamily="2" charset="2"/>
              </a:rPr>
              <a:t> navigating “Catch 22” issues</a:t>
            </a:r>
            <a:r>
              <a:rPr lang="en-US" sz="4000" b="1" spc="61" dirty="0">
                <a:solidFill>
                  <a:srgbClr val="000000"/>
                </a:solidFill>
                <a:latin typeface="Segoe UI"/>
                <a:ea typeface="Open Sans"/>
                <a:cs typeface="Open Sans"/>
              </a:rPr>
              <a:t> </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Housing Rights</a:t>
            </a:r>
          </a:p>
          <a:p>
            <a:pPr marL="668655" lvl="1" indent="-334645">
              <a:lnSpc>
                <a:spcPts val="4525"/>
              </a:lnSpc>
              <a:buFont typeface="Arial"/>
              <a:buChar char="•"/>
            </a:pPr>
            <a:endParaRPr lang="en-US" sz="3099" spc="61" dirty="0">
              <a:solidFill>
                <a:srgbClr val="000000"/>
              </a:solidFill>
              <a:latin typeface="Playfair Display"/>
            </a:endParaRP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a:extLst>
              <a:ext uri="{FF2B5EF4-FFF2-40B4-BE49-F238E27FC236}">
                <a16:creationId xmlns:a16="http://schemas.microsoft.com/office/drawing/2014/main" id="{6CC2AE7A-FBAC-ED17-6C03-CC04C7601CAD}"/>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Topics we will cover today … </a:t>
            </a:r>
          </a:p>
        </p:txBody>
      </p:sp>
    </p:spTree>
    <p:extLst>
      <p:ext uri="{BB962C8B-B14F-4D97-AF65-F5344CB8AC3E}">
        <p14:creationId xmlns:p14="http://schemas.microsoft.com/office/powerpoint/2010/main" val="273545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098D-2159-2685-0B08-2F1F3BD61E3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F083ABE-CF57-04E7-F01B-2F5ECE125F59}"/>
              </a:ext>
            </a:extLst>
          </p:cNvPr>
          <p:cNvSpPr/>
          <p:nvPr/>
        </p:nvSpPr>
        <p:spPr>
          <a:xfrm>
            <a:off x="9412" y="9578623"/>
            <a:ext cx="18278588" cy="1416753"/>
          </a:xfrm>
          <a:prstGeom prst="rect">
            <a:avLst/>
          </a:prstGeom>
          <a:solidFill>
            <a:srgbClr val="D07326"/>
          </a:solidFill>
        </p:spPr>
        <p:txBody>
          <a:bodyPr/>
          <a:lstStyle/>
          <a:p>
            <a:endParaRPr lang="en-US"/>
          </a:p>
        </p:txBody>
      </p:sp>
      <p:grpSp>
        <p:nvGrpSpPr>
          <p:cNvPr id="3" name="Group 3">
            <a:extLst>
              <a:ext uri="{FF2B5EF4-FFF2-40B4-BE49-F238E27FC236}">
                <a16:creationId xmlns:a16="http://schemas.microsoft.com/office/drawing/2014/main" id="{D7DA069C-5987-889F-B3D8-54EA434FC090}"/>
              </a:ext>
            </a:extLst>
          </p:cNvPr>
          <p:cNvGrpSpPr/>
          <p:nvPr/>
        </p:nvGrpSpPr>
        <p:grpSpPr>
          <a:xfrm>
            <a:off x="828191" y="2880377"/>
            <a:ext cx="16923068" cy="6311592"/>
            <a:chOff x="0" y="0"/>
            <a:chExt cx="4553819" cy="1629006"/>
          </a:xfrm>
        </p:grpSpPr>
        <p:sp>
          <p:nvSpPr>
            <p:cNvPr id="4" name="Freeform 4">
              <a:extLst>
                <a:ext uri="{FF2B5EF4-FFF2-40B4-BE49-F238E27FC236}">
                  <a16:creationId xmlns:a16="http://schemas.microsoft.com/office/drawing/2014/main" id="{4E1B98DF-256D-06D2-852D-5C8311AE468D}"/>
                </a:ext>
              </a:extLst>
            </p:cNvPr>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a:extLst>
              <a:ext uri="{FF2B5EF4-FFF2-40B4-BE49-F238E27FC236}">
                <a16:creationId xmlns:a16="http://schemas.microsoft.com/office/drawing/2014/main" id="{03B0A375-E201-F72B-CD6A-5D08000AC54C}"/>
              </a:ext>
            </a:extLst>
          </p:cNvPr>
          <p:cNvSpPr txBox="1"/>
          <p:nvPr/>
        </p:nvSpPr>
        <p:spPr>
          <a:xfrm>
            <a:off x="544348" y="1893657"/>
            <a:ext cx="17140569" cy="8601778"/>
          </a:xfrm>
          <a:prstGeom prst="rect">
            <a:avLst/>
          </a:prstGeom>
        </p:spPr>
        <p:txBody>
          <a:bodyPr wrap="square" lIns="0" tIns="0" rIns="0" bIns="0" rtlCol="0" anchor="t">
            <a:spAutoFit/>
          </a:bodyPr>
          <a:lstStyle/>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Your time is precious.  </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Want to make this presentation worth your time.</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So, we have a JAM PACKED Agenda</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A lot of ground (topics) to cover</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We are forced to limit how much time we spend on each topic</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Some topics – only time to quickly bring it up</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The “Advocacy Packet” will fill in the gaps</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It’s your “take home” packet to be a better Advocate </a:t>
            </a:r>
          </a:p>
          <a:p>
            <a:pPr marL="1705610" lvl="3"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The Advocacy Packet = has all the details you to need to successfully advocate on all of these issues.</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I’ll walk through the Advocacy Packet </a:t>
            </a:r>
            <a:r>
              <a:rPr lang="en-US" sz="4400" b="1" spc="61" dirty="0">
                <a:solidFill>
                  <a:srgbClr val="000000"/>
                </a:solidFill>
                <a:latin typeface="Segoe UI"/>
                <a:ea typeface="Open Sans"/>
                <a:cs typeface="Open Sans"/>
                <a:sym typeface="Wingdings" panose="05000000000000000000" pitchFamily="2" charset="2"/>
              </a:rPr>
              <a:t> A</a:t>
            </a:r>
            <a:r>
              <a:rPr lang="en-US" sz="4400" b="1" spc="61" dirty="0">
                <a:solidFill>
                  <a:srgbClr val="000000"/>
                </a:solidFill>
                <a:latin typeface="Segoe UI"/>
                <a:ea typeface="Open Sans"/>
                <a:cs typeface="Open Sans"/>
              </a:rPr>
              <a:t>nswer questions at the end = Make you a Better Advocate!</a:t>
            </a:r>
          </a:p>
          <a:p>
            <a:pPr marL="668655" lvl="1" indent="-334645">
              <a:lnSpc>
                <a:spcPts val="4525"/>
              </a:lnSpc>
              <a:buFont typeface="Arial"/>
              <a:buChar char="•"/>
            </a:pPr>
            <a:endParaRPr lang="en-US" sz="3099" spc="61" dirty="0">
              <a:solidFill>
                <a:srgbClr val="000000"/>
              </a:solidFill>
              <a:latin typeface="Playfair Display"/>
            </a:endParaRP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a:extLst>
              <a:ext uri="{FF2B5EF4-FFF2-40B4-BE49-F238E27FC236}">
                <a16:creationId xmlns:a16="http://schemas.microsoft.com/office/drawing/2014/main" id="{E85C4644-7DAD-3B1A-6B6B-CF779E09E215}"/>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Your Take Home – “Advocacy Packet”</a:t>
            </a:r>
          </a:p>
        </p:txBody>
      </p:sp>
    </p:spTree>
    <p:extLst>
      <p:ext uri="{BB962C8B-B14F-4D97-AF65-F5344CB8AC3E}">
        <p14:creationId xmlns:p14="http://schemas.microsoft.com/office/powerpoint/2010/main" val="1895589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5" name="TextBox 5"/>
          <p:cNvSpPr txBox="1"/>
          <p:nvPr/>
        </p:nvSpPr>
        <p:spPr>
          <a:xfrm>
            <a:off x="1067095" y="739818"/>
            <a:ext cx="16538930" cy="1079463"/>
          </a:xfrm>
          <a:prstGeom prst="rect">
            <a:avLst/>
          </a:prstGeom>
        </p:spPr>
        <p:txBody>
          <a:bodyPr wrap="square" lIns="0" tIns="0" rIns="0" bIns="0" rtlCol="0" anchor="t">
            <a:spAutoFit/>
          </a:bodyPr>
          <a:lstStyle/>
          <a:p>
            <a:pPr>
              <a:lnSpc>
                <a:spcPts val="8840"/>
              </a:lnSpc>
              <a:spcBef>
                <a:spcPct val="0"/>
              </a:spcBef>
            </a:pPr>
            <a:r>
              <a:rPr lang="en-US" sz="6800" b="1" spc="-68" dirty="0">
                <a:solidFill>
                  <a:srgbClr val="1D2850"/>
                </a:solidFill>
                <a:latin typeface="Playfair Display Black"/>
              </a:rPr>
              <a:t>Who We Are – Disability Rights Center</a:t>
            </a:r>
            <a:endParaRPr lang="en-US" dirty="0">
              <a:latin typeface="Playfair Display Black"/>
            </a:endParaRPr>
          </a:p>
        </p:txBody>
      </p:sp>
      <p:sp>
        <p:nvSpPr>
          <p:cNvPr id="6" name="AutoShape 6"/>
          <p:cNvSpPr/>
          <p:nvPr/>
        </p:nvSpPr>
        <p:spPr>
          <a:xfrm>
            <a:off x="9412" y="9578623"/>
            <a:ext cx="18278588" cy="1416753"/>
          </a:xfrm>
          <a:prstGeom prst="rect">
            <a:avLst/>
          </a:prstGeom>
          <a:solidFill>
            <a:srgbClr val="D07326"/>
          </a:solidFill>
        </p:spPr>
        <p:txBody>
          <a:bodyPr/>
          <a:lstStyle/>
          <a:p>
            <a:endParaRPr lang="en-US"/>
          </a:p>
        </p:txBody>
      </p:sp>
      <p:grpSp>
        <p:nvGrpSpPr>
          <p:cNvPr id="10" name="Group 2">
            <a:extLst>
              <a:ext uri="{FF2B5EF4-FFF2-40B4-BE49-F238E27FC236}">
                <a16:creationId xmlns:a16="http://schemas.microsoft.com/office/drawing/2014/main" id="{EC80638B-7A3C-3631-24CD-C50005A367BB}"/>
              </a:ext>
            </a:extLst>
          </p:cNvPr>
          <p:cNvGrpSpPr/>
          <p:nvPr/>
        </p:nvGrpSpPr>
        <p:grpSpPr>
          <a:xfrm>
            <a:off x="1059710" y="2096377"/>
            <a:ext cx="16529435" cy="7119465"/>
            <a:chOff x="0" y="0"/>
            <a:chExt cx="4040370" cy="1236950"/>
          </a:xfrm>
        </p:grpSpPr>
        <p:sp>
          <p:nvSpPr>
            <p:cNvPr id="9" name="Freeform 3">
              <a:extLst>
                <a:ext uri="{FF2B5EF4-FFF2-40B4-BE49-F238E27FC236}">
                  <a16:creationId xmlns:a16="http://schemas.microsoft.com/office/drawing/2014/main" id="{14789ABA-AEBF-F710-4853-07B8A90F9B88}"/>
                </a:ext>
              </a:extLst>
            </p:cNvPr>
            <p:cNvSpPr/>
            <p:nvPr/>
          </p:nvSpPr>
          <p:spPr>
            <a:xfrm>
              <a:off x="0" y="0"/>
              <a:ext cx="4040370" cy="1236950"/>
            </a:xfrm>
            <a:custGeom>
              <a:avLst/>
              <a:gdLst/>
              <a:ahLst/>
              <a:cxnLst/>
              <a:rect l="l" t="t" r="r" b="b"/>
              <a:pathLst>
                <a:path w="4040370" h="1236950">
                  <a:moveTo>
                    <a:pt x="3915910" y="1236949"/>
                  </a:moveTo>
                  <a:lnTo>
                    <a:pt x="124460" y="1236949"/>
                  </a:lnTo>
                  <a:cubicBezTo>
                    <a:pt x="55880" y="1236949"/>
                    <a:pt x="0" y="1181069"/>
                    <a:pt x="0" y="1112489"/>
                  </a:cubicBezTo>
                  <a:lnTo>
                    <a:pt x="0" y="124460"/>
                  </a:lnTo>
                  <a:cubicBezTo>
                    <a:pt x="0" y="55880"/>
                    <a:pt x="55880" y="0"/>
                    <a:pt x="124460" y="0"/>
                  </a:cubicBezTo>
                  <a:lnTo>
                    <a:pt x="3915910" y="0"/>
                  </a:lnTo>
                  <a:cubicBezTo>
                    <a:pt x="3984490" y="0"/>
                    <a:pt x="4040370" y="55880"/>
                    <a:pt x="4040370" y="124460"/>
                  </a:cubicBezTo>
                  <a:lnTo>
                    <a:pt x="4040370" y="1112490"/>
                  </a:lnTo>
                  <a:cubicBezTo>
                    <a:pt x="4040370" y="1181069"/>
                    <a:pt x="3984490" y="1236950"/>
                    <a:pt x="3915910" y="1236950"/>
                  </a:cubicBezTo>
                  <a:close/>
                </a:path>
              </a:pathLst>
            </a:custGeom>
            <a:solidFill>
              <a:srgbClr val="FFFFFF"/>
            </a:solidFill>
          </p:spPr>
          <p:txBody>
            <a:bodyPr/>
            <a:lstStyle/>
            <a:p>
              <a:endParaRPr lang="en-US"/>
            </a:p>
          </p:txBody>
        </p:sp>
      </p:grpSp>
      <p:sp>
        <p:nvSpPr>
          <p:cNvPr id="7" name="TextBox 6">
            <a:extLst>
              <a:ext uri="{FF2B5EF4-FFF2-40B4-BE49-F238E27FC236}">
                <a16:creationId xmlns:a16="http://schemas.microsoft.com/office/drawing/2014/main" id="{EBB3B95A-C44E-8E75-E2D9-93D3D57C4235}"/>
              </a:ext>
            </a:extLst>
          </p:cNvPr>
          <p:cNvSpPr txBox="1"/>
          <p:nvPr/>
        </p:nvSpPr>
        <p:spPr>
          <a:xfrm>
            <a:off x="1073727" y="2420522"/>
            <a:ext cx="16519069" cy="6526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57555" lvl="1" indent="-378460">
              <a:lnSpc>
                <a:spcPts val="4564"/>
              </a:lnSpc>
              <a:buFont typeface="Arial,Sans-Serif"/>
              <a:buChar char="•"/>
            </a:pPr>
            <a:r>
              <a:rPr lang="en-US" sz="3200" dirty="0">
                <a:latin typeface="Segoe UI"/>
                <a:ea typeface="Open Sans"/>
                <a:cs typeface="Open Sans"/>
              </a:rPr>
              <a:t>The Disability Rights Center of Kansas (DRC) is a private, non-profit organization. We are mostly funded with federal grants. </a:t>
            </a:r>
            <a:r>
              <a:rPr lang="en-US" sz="3200" b="1" dirty="0">
                <a:latin typeface="Segoe UI"/>
                <a:ea typeface="Open Sans"/>
                <a:cs typeface="Open Sans"/>
              </a:rPr>
              <a:t>We</a:t>
            </a:r>
            <a:r>
              <a:rPr lang="en-US" sz="3200" dirty="0">
                <a:latin typeface="Segoe UI"/>
                <a:ea typeface="Open Sans"/>
                <a:cs typeface="Open Sans"/>
              </a:rPr>
              <a:t> </a:t>
            </a:r>
            <a:r>
              <a:rPr lang="en-US" sz="3200" b="1" dirty="0">
                <a:latin typeface="Segoe UI"/>
                <a:ea typeface="Open Sans"/>
                <a:cs typeface="Open Sans"/>
              </a:rPr>
              <a:t>advocate for the civil and legal rights of people with disabilities</a:t>
            </a:r>
            <a:r>
              <a:rPr lang="en-US" sz="3200" dirty="0">
                <a:latin typeface="Segoe UI"/>
                <a:ea typeface="Open Sans"/>
                <a:cs typeface="Open Sans"/>
              </a:rPr>
              <a:t>. </a:t>
            </a:r>
          </a:p>
          <a:p>
            <a:pPr marL="378460" lvl="1">
              <a:lnSpc>
                <a:spcPts val="4564"/>
              </a:lnSpc>
            </a:pPr>
            <a:endParaRPr lang="en-US" sz="3200" dirty="0">
              <a:latin typeface="Segoe UI"/>
              <a:ea typeface="Open Sans"/>
              <a:cs typeface="Open Sans"/>
            </a:endParaRPr>
          </a:p>
          <a:p>
            <a:pPr marL="757555" lvl="1" indent="-378460">
              <a:lnSpc>
                <a:spcPts val="4564"/>
              </a:lnSpc>
              <a:buFont typeface="Arial,Sans-Serif"/>
              <a:buChar char="•"/>
            </a:pPr>
            <a:r>
              <a:rPr lang="en-US" sz="3200" b="1" dirty="0">
                <a:solidFill>
                  <a:srgbClr val="14110F"/>
                </a:solidFill>
                <a:latin typeface="Segoe UI"/>
                <a:ea typeface="Open Sans"/>
                <a:cs typeface="Open Sans"/>
              </a:rPr>
              <a:t>DRC is all about fighting for equality, law, and justice. </a:t>
            </a:r>
            <a:r>
              <a:rPr lang="en-US" sz="3200" dirty="0">
                <a:solidFill>
                  <a:srgbClr val="14110F"/>
                </a:solidFill>
                <a:latin typeface="Segoe UI"/>
                <a:ea typeface="Open Sans"/>
                <a:cs typeface="Open Sans"/>
              </a:rPr>
              <a:t>We zealously</a:t>
            </a:r>
          </a:p>
          <a:p>
            <a:pPr marL="836295" lvl="2">
              <a:lnSpc>
                <a:spcPts val="4564"/>
              </a:lnSpc>
            </a:pPr>
            <a:r>
              <a:rPr lang="en-US" sz="3200" dirty="0">
                <a:solidFill>
                  <a:srgbClr val="000000"/>
                </a:solidFill>
                <a:latin typeface="Segoe UI"/>
                <a:ea typeface="Open Sans"/>
                <a:cs typeface="Open Sans"/>
              </a:rPr>
              <a:t>advocate</a:t>
            </a:r>
            <a:r>
              <a:rPr lang="en-US" sz="3200" dirty="0">
                <a:latin typeface="Segoe UI"/>
                <a:ea typeface="Open Sans"/>
                <a:cs typeface="Open Sans"/>
              </a:rPr>
              <a:t> for the disability rights of Kansans to </a:t>
            </a:r>
            <a:r>
              <a:rPr lang="en-US" sz="3200" b="1" dirty="0">
                <a:latin typeface="Segoe UI"/>
                <a:ea typeface="Open Sans"/>
                <a:cs typeface="Open Sans"/>
              </a:rPr>
              <a:t>protect their full participation as citizens</a:t>
            </a:r>
            <a:r>
              <a:rPr lang="en-US" sz="3200" dirty="0">
                <a:latin typeface="Segoe UI"/>
                <a:ea typeface="Open Sans"/>
                <a:cs typeface="Open Sans"/>
              </a:rPr>
              <a:t>. </a:t>
            </a:r>
            <a:r>
              <a:rPr lang="en-US" sz="3200" b="1" dirty="0">
                <a:latin typeface="Segoe UI"/>
                <a:ea typeface="Open Sans"/>
                <a:cs typeface="Open Sans"/>
              </a:rPr>
              <a:t>Our services are free. </a:t>
            </a:r>
            <a:endParaRPr lang="en-US" sz="3200" b="1" dirty="0">
              <a:latin typeface="Segoe UI"/>
              <a:ea typeface="Calibri"/>
              <a:cs typeface="Calibri"/>
            </a:endParaRPr>
          </a:p>
          <a:p>
            <a:pPr marL="757555" lvl="1" indent="-378460">
              <a:lnSpc>
                <a:spcPts val="4564"/>
              </a:lnSpc>
              <a:buFont typeface="Arial,Sans-Serif"/>
              <a:buChar char="•"/>
            </a:pPr>
            <a:endParaRPr lang="en-US" sz="3200" dirty="0">
              <a:latin typeface="Segoe UI"/>
              <a:ea typeface="Open Sans"/>
              <a:cs typeface="Open Sans"/>
            </a:endParaRPr>
          </a:p>
          <a:p>
            <a:pPr marL="757555" lvl="1" indent="-378460">
              <a:lnSpc>
                <a:spcPts val="4564"/>
              </a:lnSpc>
              <a:buFont typeface="Arial,Sans-Serif"/>
              <a:buChar char="•"/>
            </a:pPr>
            <a:r>
              <a:rPr lang="en-US" sz="3200" dirty="0">
                <a:latin typeface="Segoe UI"/>
                <a:ea typeface="Open Sans"/>
                <a:cs typeface="Open Sans"/>
              </a:rPr>
              <a:t>DRC has </a:t>
            </a:r>
            <a:r>
              <a:rPr lang="en-US" sz="3200" b="1" dirty="0">
                <a:latin typeface="Segoe UI"/>
                <a:ea typeface="Open Sans"/>
                <a:cs typeface="Open Sans"/>
              </a:rPr>
              <a:t>two main programs </a:t>
            </a:r>
            <a:r>
              <a:rPr lang="en-US" sz="3200" dirty="0">
                <a:latin typeface="Segoe UI"/>
                <a:ea typeface="Open Sans"/>
                <a:cs typeface="Open Sans"/>
              </a:rPr>
              <a:t>to protect the rights of people with disabilities: the </a:t>
            </a:r>
            <a:r>
              <a:rPr lang="en-US" sz="3200" b="1" dirty="0">
                <a:latin typeface="Segoe UI"/>
                <a:ea typeface="Open Sans"/>
                <a:cs typeface="Open Sans"/>
              </a:rPr>
              <a:t>Protection and Advocacy (P&amp;A) program </a:t>
            </a:r>
            <a:r>
              <a:rPr lang="en-US" sz="3200" dirty="0">
                <a:latin typeface="Segoe UI"/>
                <a:ea typeface="Open Sans"/>
                <a:cs typeface="Open Sans"/>
              </a:rPr>
              <a:t>and the</a:t>
            </a:r>
            <a:r>
              <a:rPr lang="en-US" sz="3200" b="1" dirty="0">
                <a:latin typeface="Segoe UI"/>
                <a:ea typeface="Open Sans"/>
                <a:cs typeface="Open Sans"/>
              </a:rPr>
              <a:t> Disability &amp; Aging Crime Victims Unit (DACVU) program.</a:t>
            </a:r>
            <a:endParaRPr lang="en-US" sz="3200" dirty="0">
              <a:latin typeface="Segoe UI"/>
            </a:endParaRPr>
          </a:p>
        </p:txBody>
      </p:sp>
    </p:spTree>
    <p:extLst>
      <p:ext uri="{BB962C8B-B14F-4D97-AF65-F5344CB8AC3E}">
        <p14:creationId xmlns:p14="http://schemas.microsoft.com/office/powerpoint/2010/main" val="199385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grpSp>
        <p:nvGrpSpPr>
          <p:cNvPr id="2" name="Group 2"/>
          <p:cNvGrpSpPr/>
          <p:nvPr/>
        </p:nvGrpSpPr>
        <p:grpSpPr>
          <a:xfrm>
            <a:off x="1074553" y="2914042"/>
            <a:ext cx="16262241" cy="5104372"/>
            <a:chOff x="0" y="0"/>
            <a:chExt cx="4040370" cy="1236950"/>
          </a:xfrm>
        </p:grpSpPr>
        <p:sp>
          <p:nvSpPr>
            <p:cNvPr id="3" name="Freeform 3"/>
            <p:cNvSpPr/>
            <p:nvPr/>
          </p:nvSpPr>
          <p:spPr>
            <a:xfrm>
              <a:off x="0" y="0"/>
              <a:ext cx="4040370" cy="1236950"/>
            </a:xfrm>
            <a:custGeom>
              <a:avLst/>
              <a:gdLst/>
              <a:ahLst/>
              <a:cxnLst/>
              <a:rect l="l" t="t" r="r" b="b"/>
              <a:pathLst>
                <a:path w="4040370" h="1236950">
                  <a:moveTo>
                    <a:pt x="3915910" y="1236949"/>
                  </a:moveTo>
                  <a:lnTo>
                    <a:pt x="124460" y="1236949"/>
                  </a:lnTo>
                  <a:cubicBezTo>
                    <a:pt x="55880" y="1236949"/>
                    <a:pt x="0" y="1181069"/>
                    <a:pt x="0" y="1112489"/>
                  </a:cubicBezTo>
                  <a:lnTo>
                    <a:pt x="0" y="124460"/>
                  </a:lnTo>
                  <a:cubicBezTo>
                    <a:pt x="0" y="55880"/>
                    <a:pt x="55880" y="0"/>
                    <a:pt x="124460" y="0"/>
                  </a:cubicBezTo>
                  <a:lnTo>
                    <a:pt x="3915910" y="0"/>
                  </a:lnTo>
                  <a:cubicBezTo>
                    <a:pt x="3984490" y="0"/>
                    <a:pt x="4040370" y="55880"/>
                    <a:pt x="4040370" y="124460"/>
                  </a:cubicBezTo>
                  <a:lnTo>
                    <a:pt x="4040370" y="1112490"/>
                  </a:lnTo>
                  <a:cubicBezTo>
                    <a:pt x="4040370" y="1181069"/>
                    <a:pt x="3984490" y="1236950"/>
                    <a:pt x="3915910" y="1236950"/>
                  </a:cubicBezTo>
                  <a:close/>
                </a:path>
              </a:pathLst>
            </a:custGeom>
            <a:solidFill>
              <a:srgbClr val="FFFFFF"/>
            </a:solidFill>
          </p:spPr>
          <p:txBody>
            <a:bodyPr/>
            <a:lstStyle/>
            <a:p>
              <a:endParaRPr lang="en-US"/>
            </a:p>
          </p:txBody>
        </p:sp>
      </p:grpSp>
      <p:sp>
        <p:nvSpPr>
          <p:cNvPr id="4" name="TextBox 4"/>
          <p:cNvSpPr txBox="1"/>
          <p:nvPr/>
        </p:nvSpPr>
        <p:spPr>
          <a:xfrm>
            <a:off x="1500556" y="3398953"/>
            <a:ext cx="15282695" cy="4664675"/>
          </a:xfrm>
          <a:prstGeom prst="rect">
            <a:avLst/>
          </a:prstGeom>
        </p:spPr>
        <p:txBody>
          <a:bodyPr wrap="square" lIns="0" tIns="0" rIns="0" bIns="0" rtlCol="0" anchor="t">
            <a:spAutoFit/>
          </a:bodyPr>
          <a:lstStyle/>
          <a:p>
            <a:pPr marL="457200" indent="-457200">
              <a:lnSpc>
                <a:spcPts val="4564"/>
              </a:lnSpc>
              <a:buFont typeface="Arial"/>
              <a:buChar char="•"/>
            </a:pPr>
            <a:r>
              <a:rPr lang="en-US" sz="3200" spc="70" dirty="0">
                <a:solidFill>
                  <a:srgbClr val="000000"/>
                </a:solidFill>
                <a:latin typeface="Segoe UI"/>
                <a:ea typeface="Open Sans"/>
                <a:cs typeface="Open Sans"/>
              </a:rPr>
              <a:t>DRC’s primary role is as the Protection and Advocacy System (“P&amp;A”) for Kansas. There is a P&amp;A in every state and U.S. territory. </a:t>
            </a:r>
            <a:endParaRPr lang="en-US" sz="3200" spc="70" dirty="0">
              <a:solidFill>
                <a:srgbClr val="000000"/>
              </a:solidFill>
              <a:latin typeface="Playfair Display"/>
              <a:ea typeface="Open Sans"/>
              <a:cs typeface="Open Sans"/>
            </a:endParaRPr>
          </a:p>
          <a:p>
            <a:pPr marL="757555" lvl="1" indent="-378460">
              <a:lnSpc>
                <a:spcPts val="4564"/>
              </a:lnSpc>
              <a:buFont typeface="Arial"/>
              <a:buChar char="•"/>
            </a:pPr>
            <a:r>
              <a:rPr lang="en-US" sz="3200" spc="70" dirty="0">
                <a:solidFill>
                  <a:srgbClr val="000000"/>
                </a:solidFill>
                <a:latin typeface="Segoe UI"/>
                <a:ea typeface="Open Sans"/>
                <a:cs typeface="Open Sans"/>
              </a:rPr>
              <a:t>Federal law gives DRC special powers to investigate abuse and neglect like:</a:t>
            </a:r>
          </a:p>
          <a:p>
            <a:pPr marL="1671955" lvl="3" indent="-378460">
              <a:lnSpc>
                <a:spcPts val="4564"/>
              </a:lnSpc>
              <a:buFont typeface="Arial"/>
              <a:buChar char="•"/>
            </a:pPr>
            <a:r>
              <a:rPr lang="en-US" sz="3200" spc="70" dirty="0">
                <a:solidFill>
                  <a:srgbClr val="000000"/>
                </a:solidFill>
                <a:latin typeface="Segoe UI"/>
                <a:ea typeface="Open Sans"/>
                <a:cs typeface="Open Sans"/>
              </a:rPr>
              <a:t>Access to places where people with disabilities receive services. </a:t>
            </a:r>
          </a:p>
          <a:p>
            <a:pPr marL="1671955" lvl="3" indent="-378460">
              <a:lnSpc>
                <a:spcPts val="4564"/>
              </a:lnSpc>
              <a:buFont typeface="Arial"/>
              <a:buChar char="•"/>
            </a:pPr>
            <a:r>
              <a:rPr lang="en-US" sz="3200" spc="70" dirty="0">
                <a:solidFill>
                  <a:srgbClr val="000000"/>
                </a:solidFill>
                <a:latin typeface="Segoe UI"/>
                <a:ea typeface="Open Sans"/>
                <a:cs typeface="Open Sans"/>
              </a:rPr>
              <a:t>Access to records and information to investigate abuse or neglect.</a:t>
            </a:r>
          </a:p>
          <a:p>
            <a:pPr marL="1671955" lvl="3" indent="-378460">
              <a:lnSpc>
                <a:spcPts val="4564"/>
              </a:lnSpc>
              <a:buFont typeface="Arial"/>
              <a:buChar char="•"/>
            </a:pPr>
            <a:r>
              <a:rPr lang="en-US" sz="3200" spc="70" dirty="0">
                <a:solidFill>
                  <a:srgbClr val="000000"/>
                </a:solidFill>
                <a:latin typeface="Segoe UI"/>
                <a:ea typeface="Open Sans"/>
                <a:cs typeface="Open Sans"/>
              </a:rPr>
              <a:t>“Reasonable unaccompanied access” to interview the person with a disability without any other provider or person who has a conflict-of-interest present.  </a:t>
            </a:r>
          </a:p>
        </p:txBody>
      </p:sp>
      <p:sp>
        <p:nvSpPr>
          <p:cNvPr id="5" name="TextBox 5"/>
          <p:cNvSpPr txBox="1"/>
          <p:nvPr/>
        </p:nvSpPr>
        <p:spPr>
          <a:xfrm>
            <a:off x="761589" y="1080905"/>
            <a:ext cx="16258955" cy="1023165"/>
          </a:xfrm>
          <a:prstGeom prst="rect">
            <a:avLst/>
          </a:prstGeom>
        </p:spPr>
        <p:txBody>
          <a:bodyPr wrap="square" lIns="0" tIns="0" rIns="0" bIns="0" rtlCol="0" anchor="t">
            <a:spAutoFit/>
          </a:bodyPr>
          <a:lstStyle/>
          <a:p>
            <a:pPr>
              <a:lnSpc>
                <a:spcPts val="8840"/>
              </a:lnSpc>
              <a:spcBef>
                <a:spcPct val="0"/>
              </a:spcBef>
            </a:pPr>
            <a:r>
              <a:rPr lang="en-US" sz="6100" spc="-68">
                <a:solidFill>
                  <a:srgbClr val="1D2850"/>
                </a:solidFill>
                <a:latin typeface="Playfair Display Black"/>
              </a:rPr>
              <a:t>What is the Protection and Advocacy System?</a:t>
            </a:r>
          </a:p>
        </p:txBody>
      </p:sp>
      <p:sp>
        <p:nvSpPr>
          <p:cNvPr id="6" name="AutoShape 6"/>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1874164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pic>
        <p:nvPicPr>
          <p:cNvPr id="7" name="m3vYxSe3s4M"/>
          <p:cNvPicPr>
            <a:picLocks noRot="1" noChangeAspect="1"/>
          </p:cNvPicPr>
          <p:nvPr>
            <a:videoFile r:link="rId1"/>
          </p:nvPr>
        </p:nvPicPr>
        <p:blipFill>
          <a:blip r:embed="rId4"/>
          <a:stretch>
            <a:fillRect/>
          </a:stretch>
        </p:blipFill>
        <p:spPr>
          <a:xfrm>
            <a:off x="2006600" y="1104900"/>
            <a:ext cx="14359468" cy="8077200"/>
          </a:xfrm>
          <a:prstGeom prst="rect">
            <a:avLst/>
          </a:prstGeom>
        </p:spPr>
      </p:pic>
    </p:spTree>
    <p:extLst>
      <p:ext uri="{BB962C8B-B14F-4D97-AF65-F5344CB8AC3E}">
        <p14:creationId xmlns:p14="http://schemas.microsoft.com/office/powerpoint/2010/main" val="2989355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a:extLst>
            <a:ext uri="{FF2B5EF4-FFF2-40B4-BE49-F238E27FC236}">
              <a16:creationId xmlns:a16="http://schemas.microsoft.com/office/drawing/2014/main" id="{44D8D0E5-873B-F057-9AD6-31F33F003A5C}"/>
            </a:ext>
          </a:extLst>
        </p:cNvPr>
        <p:cNvGrpSpPr/>
        <p:nvPr/>
      </p:nvGrpSpPr>
      <p:grpSpPr>
        <a:xfrm>
          <a:off x="0" y="0"/>
          <a:ext cx="0" cy="0"/>
          <a:chOff x="0" y="0"/>
          <a:chExt cx="0" cy="0"/>
        </a:xfrm>
      </p:grpSpPr>
      <p:sp>
        <p:nvSpPr>
          <p:cNvPr id="10" name="Freeform 3" descr="A person laughing in a red shirt&#10;&#10;AI-generated content may be incorrect.">
            <a:extLst>
              <a:ext uri="{FF2B5EF4-FFF2-40B4-BE49-F238E27FC236}">
                <a16:creationId xmlns:a16="http://schemas.microsoft.com/office/drawing/2014/main" id="{084E2BE7-C974-B515-7283-79DC64A27498}"/>
              </a:ext>
            </a:extLst>
          </p:cNvPr>
          <p:cNvSpPr/>
          <p:nvPr/>
        </p:nvSpPr>
        <p:spPr>
          <a:xfrm>
            <a:off x="697312" y="-6600"/>
            <a:ext cx="6983700" cy="10291790"/>
          </a:xfrm>
          <a:custGeom>
            <a:avLst/>
            <a:gdLst/>
            <a:ahLst/>
            <a:cxnLst/>
            <a:rect l="l" t="t" r="r" b="b"/>
            <a:pathLst>
              <a:path w="7519751" h="11286680">
                <a:moveTo>
                  <a:pt x="0" y="0"/>
                </a:moveTo>
                <a:lnTo>
                  <a:pt x="7519750" y="0"/>
                </a:lnTo>
                <a:lnTo>
                  <a:pt x="7519750" y="11286680"/>
                </a:lnTo>
                <a:lnTo>
                  <a:pt x="0" y="11286680"/>
                </a:lnTo>
                <a:lnTo>
                  <a:pt x="0" y="0"/>
                </a:lnTo>
                <a:close/>
              </a:path>
            </a:pathLst>
          </a:custGeom>
          <a:blipFill>
            <a:blip r:embed="rId3"/>
            <a:stretch>
              <a:fillRect l="-1395" t="-12312" r="-12776" b="-1860"/>
            </a:stretch>
          </a:blipFill>
        </p:spPr>
        <p:txBody>
          <a:bodyPr/>
          <a:lstStyle/>
          <a:p>
            <a:endParaRPr lang="en-US"/>
          </a:p>
        </p:txBody>
      </p:sp>
      <p:sp>
        <p:nvSpPr>
          <p:cNvPr id="2" name="AutoShape 2">
            <a:extLst>
              <a:ext uri="{FF2B5EF4-FFF2-40B4-BE49-F238E27FC236}">
                <a16:creationId xmlns:a16="http://schemas.microsoft.com/office/drawing/2014/main" id="{FEAAFAAF-67BA-4A88-5882-5200494E290C}"/>
              </a:ext>
            </a:extLst>
          </p:cNvPr>
          <p:cNvSpPr/>
          <p:nvPr/>
        </p:nvSpPr>
        <p:spPr>
          <a:xfrm>
            <a:off x="8779463" y="0"/>
            <a:ext cx="9644330" cy="10287000"/>
          </a:xfrm>
          <a:prstGeom prst="rect">
            <a:avLst/>
          </a:prstGeom>
          <a:solidFill>
            <a:srgbClr val="D07326"/>
          </a:solidFill>
        </p:spPr>
        <p:txBody>
          <a:bodyPr/>
          <a:lstStyle/>
          <a:p>
            <a:endParaRPr lang="en-US"/>
          </a:p>
        </p:txBody>
      </p:sp>
      <p:grpSp>
        <p:nvGrpSpPr>
          <p:cNvPr id="4" name="Group 4">
            <a:extLst>
              <a:ext uri="{FF2B5EF4-FFF2-40B4-BE49-F238E27FC236}">
                <a16:creationId xmlns:a16="http://schemas.microsoft.com/office/drawing/2014/main" id="{240FC609-5E00-0019-0C28-4A00A6F99B40}"/>
              </a:ext>
            </a:extLst>
          </p:cNvPr>
          <p:cNvGrpSpPr/>
          <p:nvPr/>
        </p:nvGrpSpPr>
        <p:grpSpPr>
          <a:xfrm>
            <a:off x="7091087" y="1456358"/>
            <a:ext cx="10566711" cy="7673247"/>
            <a:chOff x="0" y="0"/>
            <a:chExt cx="3767741" cy="2328673"/>
          </a:xfrm>
        </p:grpSpPr>
        <p:sp>
          <p:nvSpPr>
            <p:cNvPr id="5" name="Freeform 5">
              <a:extLst>
                <a:ext uri="{FF2B5EF4-FFF2-40B4-BE49-F238E27FC236}">
                  <a16:creationId xmlns:a16="http://schemas.microsoft.com/office/drawing/2014/main" id="{B9777401-0207-BC91-B58F-A607C6B97214}"/>
                </a:ext>
              </a:extLst>
            </p:cNvPr>
            <p:cNvSpPr/>
            <p:nvPr/>
          </p:nvSpPr>
          <p:spPr>
            <a:xfrm>
              <a:off x="0" y="0"/>
              <a:ext cx="3767741" cy="2328673"/>
            </a:xfrm>
            <a:custGeom>
              <a:avLst/>
              <a:gdLst/>
              <a:ahLst/>
              <a:cxnLst/>
              <a:rect l="l" t="t" r="r" b="b"/>
              <a:pathLst>
                <a:path w="3767741" h="2328673">
                  <a:moveTo>
                    <a:pt x="3643280" y="2328673"/>
                  </a:moveTo>
                  <a:lnTo>
                    <a:pt x="124460" y="2328673"/>
                  </a:lnTo>
                  <a:cubicBezTo>
                    <a:pt x="55880" y="2328673"/>
                    <a:pt x="0" y="2272793"/>
                    <a:pt x="0" y="2204213"/>
                  </a:cubicBezTo>
                  <a:lnTo>
                    <a:pt x="0" y="124460"/>
                  </a:lnTo>
                  <a:cubicBezTo>
                    <a:pt x="0" y="55880"/>
                    <a:pt x="55880" y="0"/>
                    <a:pt x="124460" y="0"/>
                  </a:cubicBezTo>
                  <a:lnTo>
                    <a:pt x="3643281" y="0"/>
                  </a:lnTo>
                  <a:cubicBezTo>
                    <a:pt x="3711861" y="0"/>
                    <a:pt x="3767741" y="55880"/>
                    <a:pt x="3767741" y="124460"/>
                  </a:cubicBezTo>
                  <a:lnTo>
                    <a:pt x="3767741" y="2204213"/>
                  </a:lnTo>
                  <a:cubicBezTo>
                    <a:pt x="3767741" y="2272793"/>
                    <a:pt x="3711861" y="2328673"/>
                    <a:pt x="3643281" y="2328673"/>
                  </a:cubicBez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D57CD09F-461E-9D18-54D3-2E3BCAF865A5}"/>
              </a:ext>
            </a:extLst>
          </p:cNvPr>
          <p:cNvSpPr txBox="1"/>
          <p:nvPr/>
        </p:nvSpPr>
        <p:spPr>
          <a:xfrm>
            <a:off x="7179979" y="1980875"/>
            <a:ext cx="10055996" cy="6724918"/>
          </a:xfrm>
          <a:prstGeom prst="rect">
            <a:avLst/>
          </a:prstGeom>
        </p:spPr>
        <p:txBody>
          <a:bodyPr wrap="square" lIns="0" tIns="0" rIns="0" bIns="0" rtlCol="0" anchor="t">
            <a:spAutoFit/>
          </a:bodyPr>
          <a:lstStyle/>
          <a:p>
            <a:pPr marL="424815" lvl="1"/>
            <a:r>
              <a:rPr lang="en-US" sz="3500" b="1" spc="78">
                <a:solidFill>
                  <a:srgbClr val="000000"/>
                </a:solidFill>
                <a:latin typeface="Open Sans"/>
                <a:ea typeface="Open Sans"/>
                <a:cs typeface="Open Sans"/>
              </a:rPr>
              <a:t>Intake &amp; Assessment – </a:t>
            </a:r>
            <a:r>
              <a:rPr lang="en-US" sz="3200" spc="78">
                <a:solidFill>
                  <a:srgbClr val="000000"/>
                </a:solidFill>
                <a:latin typeface="Open Sans"/>
                <a:ea typeface="Open Sans"/>
                <a:cs typeface="Open Sans"/>
              </a:rPr>
              <a:t>We will first talk with you to find out about the issue. Then, we will decide how we can help.</a:t>
            </a:r>
            <a:r>
              <a:rPr lang="en-US" sz="3500" spc="78">
                <a:solidFill>
                  <a:srgbClr val="000000"/>
                </a:solidFill>
                <a:latin typeface="Open Sans"/>
                <a:ea typeface="Open Sans"/>
                <a:cs typeface="Open Sans"/>
              </a:rPr>
              <a:t> </a:t>
            </a:r>
            <a:endParaRPr lang="en-US">
              <a:latin typeface="Open Sans"/>
              <a:ea typeface="Open Sans"/>
              <a:cs typeface="Segoe UI"/>
            </a:endParaRPr>
          </a:p>
          <a:p>
            <a:pPr marL="424815" lvl="1"/>
            <a:endParaRPr lang="en-US" sz="3500" b="1" spc="78">
              <a:solidFill>
                <a:srgbClr val="000000"/>
              </a:solidFill>
              <a:latin typeface="Open Sans"/>
              <a:ea typeface="Open Sans"/>
              <a:cs typeface="Open Sans"/>
            </a:endParaRPr>
          </a:p>
          <a:p>
            <a:pPr marL="424815" lvl="1"/>
            <a:r>
              <a:rPr lang="en-US" sz="3500" b="1" spc="78">
                <a:solidFill>
                  <a:srgbClr val="000000"/>
                </a:solidFill>
                <a:latin typeface="Open Sans"/>
                <a:ea typeface="Open Sans"/>
                <a:cs typeface="Open Sans"/>
              </a:rPr>
              <a:t>Information &amp; Referral </a:t>
            </a:r>
            <a:r>
              <a:rPr lang="en-US" sz="3500" spc="78">
                <a:solidFill>
                  <a:srgbClr val="000000"/>
                </a:solidFill>
                <a:latin typeface="Open Sans"/>
                <a:ea typeface="Open Sans"/>
                <a:cs typeface="Open Sans"/>
              </a:rPr>
              <a:t>– </a:t>
            </a:r>
            <a:r>
              <a:rPr lang="en-US" sz="3200" spc="78">
                <a:solidFill>
                  <a:srgbClr val="000000"/>
                </a:solidFill>
                <a:latin typeface="Open Sans"/>
                <a:ea typeface="Open Sans"/>
                <a:cs typeface="Open Sans"/>
              </a:rPr>
              <a:t>If it's not a disability rights issue or we can't help you, we will try to find someone who can. </a:t>
            </a:r>
            <a:r>
              <a:rPr lang="en-US" sz="3500" spc="78">
                <a:solidFill>
                  <a:srgbClr val="000000"/>
                </a:solidFill>
                <a:latin typeface="Open Sans"/>
                <a:ea typeface="Open Sans"/>
                <a:cs typeface="Open Sans"/>
              </a:rPr>
              <a:t>  </a:t>
            </a:r>
            <a:endParaRPr lang="en-US" sz="3500">
              <a:latin typeface="Open Sans"/>
              <a:ea typeface="Open Sans"/>
              <a:cs typeface="Open Sans"/>
            </a:endParaRPr>
          </a:p>
          <a:p>
            <a:pPr marL="424815" lvl="1"/>
            <a:endParaRPr lang="en-US" sz="3500" spc="78">
              <a:solidFill>
                <a:srgbClr val="000000"/>
              </a:solidFill>
              <a:latin typeface="Open Sans"/>
              <a:ea typeface="Open Sans"/>
              <a:cs typeface="Open Sans"/>
            </a:endParaRPr>
          </a:p>
          <a:p>
            <a:pPr marL="424815" lvl="1"/>
            <a:r>
              <a:rPr lang="en-US" sz="3500" b="1" spc="78">
                <a:solidFill>
                  <a:srgbClr val="000000"/>
                </a:solidFill>
                <a:latin typeface="Open Sans"/>
                <a:ea typeface="Open Sans"/>
                <a:cs typeface="Open Sans"/>
              </a:rPr>
              <a:t>Self-Advocacy Assistance</a:t>
            </a:r>
            <a:r>
              <a:rPr lang="en-US" sz="3500" spc="78">
                <a:solidFill>
                  <a:srgbClr val="000000"/>
                </a:solidFill>
                <a:latin typeface="Open Sans"/>
                <a:ea typeface="Open Sans"/>
                <a:cs typeface="Open Sans"/>
              </a:rPr>
              <a:t> – </a:t>
            </a:r>
            <a:r>
              <a:rPr lang="en-US" sz="3200" spc="78">
                <a:solidFill>
                  <a:srgbClr val="000000"/>
                </a:solidFill>
                <a:latin typeface="Open Sans"/>
                <a:ea typeface="Open Sans"/>
                <a:cs typeface="Open Sans"/>
              </a:rPr>
              <a:t>DRC gives you legal advice or other advice to help you advocate for yourself. You use that advise to obtain the remedy. We empower you with the support needed to advocate for yourself!</a:t>
            </a:r>
            <a:endParaRPr lang="en-US" sz="3200" spc="78">
              <a:latin typeface="Open Sans"/>
              <a:ea typeface="Open Sans"/>
              <a:cs typeface="Open Sans"/>
            </a:endParaRPr>
          </a:p>
        </p:txBody>
      </p:sp>
      <p:sp>
        <p:nvSpPr>
          <p:cNvPr id="8" name="Rounded Rectangle 7">
            <a:extLst>
              <a:ext uri="{FF2B5EF4-FFF2-40B4-BE49-F238E27FC236}">
                <a16:creationId xmlns:a16="http://schemas.microsoft.com/office/drawing/2014/main" id="{AF5A61E9-8DBC-67CF-83C6-D8E6F7EE217D}"/>
              </a:ext>
            </a:extLst>
          </p:cNvPr>
          <p:cNvSpPr/>
          <p:nvPr/>
        </p:nvSpPr>
        <p:spPr>
          <a:xfrm>
            <a:off x="1212909" y="5127818"/>
            <a:ext cx="5105400" cy="23622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A810E381-DBF6-E21B-6361-D40AEDF0AD5C}"/>
              </a:ext>
            </a:extLst>
          </p:cNvPr>
          <p:cNvSpPr txBox="1"/>
          <p:nvPr/>
        </p:nvSpPr>
        <p:spPr>
          <a:xfrm>
            <a:off x="1468691" y="5204336"/>
            <a:ext cx="4581113" cy="2209165"/>
          </a:xfrm>
          <a:prstGeom prst="rect">
            <a:avLst/>
          </a:prstGeom>
          <a:noFill/>
        </p:spPr>
        <p:txBody>
          <a:bodyPr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DRC Services</a:t>
            </a:r>
          </a:p>
        </p:txBody>
      </p:sp>
    </p:spTree>
    <p:extLst>
      <p:ext uri="{BB962C8B-B14F-4D97-AF65-F5344CB8AC3E}">
        <p14:creationId xmlns:p14="http://schemas.microsoft.com/office/powerpoint/2010/main" val="391202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a:extLst>
            <a:ext uri="{FF2B5EF4-FFF2-40B4-BE49-F238E27FC236}">
              <a16:creationId xmlns:a16="http://schemas.microsoft.com/office/drawing/2014/main" id="{0FE652F8-6AA6-3ABF-770A-C15E4465ABAF}"/>
            </a:ext>
          </a:extLst>
        </p:cNvPr>
        <p:cNvGrpSpPr/>
        <p:nvPr/>
      </p:nvGrpSpPr>
      <p:grpSpPr>
        <a:xfrm>
          <a:off x="0" y="0"/>
          <a:ext cx="0" cy="0"/>
          <a:chOff x="0" y="0"/>
          <a:chExt cx="0" cy="0"/>
        </a:xfrm>
      </p:grpSpPr>
      <p:pic>
        <p:nvPicPr>
          <p:cNvPr id="9" name="Picture 8" descr="A person holding a dog&#10;&#10;Description automatically generated">
            <a:extLst>
              <a:ext uri="{FF2B5EF4-FFF2-40B4-BE49-F238E27FC236}">
                <a16:creationId xmlns:a16="http://schemas.microsoft.com/office/drawing/2014/main" id="{12539CAB-8001-A797-FFAF-72A54DEB407D}"/>
              </a:ext>
            </a:extLst>
          </p:cNvPr>
          <p:cNvPicPr>
            <a:picLocks noChangeAspect="1"/>
          </p:cNvPicPr>
          <p:nvPr/>
        </p:nvPicPr>
        <p:blipFill rotWithShape="1">
          <a:blip r:embed="rId3"/>
          <a:srcRect l="34124" t="5882" r="29382" b="-6266"/>
          <a:stretch/>
        </p:blipFill>
        <p:spPr>
          <a:xfrm>
            <a:off x="499995" y="3463"/>
            <a:ext cx="7133929" cy="11021973"/>
          </a:xfrm>
          <a:prstGeom prst="rect">
            <a:avLst/>
          </a:prstGeom>
        </p:spPr>
      </p:pic>
      <p:sp>
        <p:nvSpPr>
          <p:cNvPr id="2" name="AutoShape 2">
            <a:extLst>
              <a:ext uri="{FF2B5EF4-FFF2-40B4-BE49-F238E27FC236}">
                <a16:creationId xmlns:a16="http://schemas.microsoft.com/office/drawing/2014/main" id="{97DD95AD-EE07-E6B7-5FAC-7F4F1A67126F}"/>
              </a:ext>
            </a:extLst>
          </p:cNvPr>
          <p:cNvSpPr/>
          <p:nvPr/>
        </p:nvSpPr>
        <p:spPr>
          <a:xfrm>
            <a:off x="8398463" y="0"/>
            <a:ext cx="9970902" cy="10287000"/>
          </a:xfrm>
          <a:prstGeom prst="rect">
            <a:avLst/>
          </a:prstGeom>
          <a:solidFill>
            <a:srgbClr val="D07326"/>
          </a:solidFill>
        </p:spPr>
        <p:txBody>
          <a:bodyPr/>
          <a:lstStyle/>
          <a:p>
            <a:endParaRPr lang="en-US"/>
          </a:p>
        </p:txBody>
      </p:sp>
      <p:grpSp>
        <p:nvGrpSpPr>
          <p:cNvPr id="4" name="Group 4">
            <a:extLst>
              <a:ext uri="{FF2B5EF4-FFF2-40B4-BE49-F238E27FC236}">
                <a16:creationId xmlns:a16="http://schemas.microsoft.com/office/drawing/2014/main" id="{062F03A5-F414-C3F5-0A72-B73D300A7E07}"/>
              </a:ext>
            </a:extLst>
          </p:cNvPr>
          <p:cNvGrpSpPr/>
          <p:nvPr/>
        </p:nvGrpSpPr>
        <p:grpSpPr>
          <a:xfrm>
            <a:off x="7485694" y="612715"/>
            <a:ext cx="10566711" cy="9142818"/>
            <a:chOff x="0" y="0"/>
            <a:chExt cx="3767741" cy="2328673"/>
          </a:xfrm>
        </p:grpSpPr>
        <p:sp>
          <p:nvSpPr>
            <p:cNvPr id="5" name="Freeform 5">
              <a:extLst>
                <a:ext uri="{FF2B5EF4-FFF2-40B4-BE49-F238E27FC236}">
                  <a16:creationId xmlns:a16="http://schemas.microsoft.com/office/drawing/2014/main" id="{048C1740-8227-C919-15C4-7CCD0782BEC4}"/>
                </a:ext>
              </a:extLst>
            </p:cNvPr>
            <p:cNvSpPr/>
            <p:nvPr/>
          </p:nvSpPr>
          <p:spPr>
            <a:xfrm>
              <a:off x="0" y="0"/>
              <a:ext cx="3767741" cy="2328673"/>
            </a:xfrm>
            <a:custGeom>
              <a:avLst/>
              <a:gdLst/>
              <a:ahLst/>
              <a:cxnLst/>
              <a:rect l="l" t="t" r="r" b="b"/>
              <a:pathLst>
                <a:path w="3767741" h="2328673">
                  <a:moveTo>
                    <a:pt x="3643280" y="2328673"/>
                  </a:moveTo>
                  <a:lnTo>
                    <a:pt x="124460" y="2328673"/>
                  </a:lnTo>
                  <a:cubicBezTo>
                    <a:pt x="55880" y="2328673"/>
                    <a:pt x="0" y="2272793"/>
                    <a:pt x="0" y="2204213"/>
                  </a:cubicBezTo>
                  <a:lnTo>
                    <a:pt x="0" y="124460"/>
                  </a:lnTo>
                  <a:cubicBezTo>
                    <a:pt x="0" y="55880"/>
                    <a:pt x="55880" y="0"/>
                    <a:pt x="124460" y="0"/>
                  </a:cubicBezTo>
                  <a:lnTo>
                    <a:pt x="3643281" y="0"/>
                  </a:lnTo>
                  <a:cubicBezTo>
                    <a:pt x="3711861" y="0"/>
                    <a:pt x="3767741" y="55880"/>
                    <a:pt x="3767741" y="124460"/>
                  </a:cubicBezTo>
                  <a:lnTo>
                    <a:pt x="3767741" y="2204213"/>
                  </a:lnTo>
                  <a:cubicBezTo>
                    <a:pt x="3767741" y="2272793"/>
                    <a:pt x="3711861" y="2328673"/>
                    <a:pt x="3643281" y="2328673"/>
                  </a:cubicBezTo>
                  <a:close/>
                </a:path>
              </a:pathLst>
            </a:custGeom>
            <a:solidFill>
              <a:srgbClr val="FFFFFF"/>
            </a:solidFill>
          </p:spPr>
          <p:txBody>
            <a:bodyPr/>
            <a:lstStyle/>
            <a:p>
              <a:endParaRPr lang="en-US"/>
            </a:p>
          </p:txBody>
        </p:sp>
      </p:grpSp>
      <p:sp>
        <p:nvSpPr>
          <p:cNvPr id="6" name="TextBox 6">
            <a:extLst>
              <a:ext uri="{FF2B5EF4-FFF2-40B4-BE49-F238E27FC236}">
                <a16:creationId xmlns:a16="http://schemas.microsoft.com/office/drawing/2014/main" id="{F23ABC14-E286-84A4-4446-95E9BBCE9E7D}"/>
              </a:ext>
            </a:extLst>
          </p:cNvPr>
          <p:cNvSpPr txBox="1"/>
          <p:nvPr/>
        </p:nvSpPr>
        <p:spPr>
          <a:xfrm>
            <a:off x="7629014" y="1157025"/>
            <a:ext cx="10287317" cy="8063746"/>
          </a:xfrm>
          <a:prstGeom prst="rect">
            <a:avLst/>
          </a:prstGeom>
        </p:spPr>
        <p:txBody>
          <a:bodyPr wrap="square" lIns="0" tIns="0" rIns="0" bIns="0" rtlCol="0" anchor="t">
            <a:spAutoFit/>
          </a:bodyPr>
          <a:lstStyle/>
          <a:p>
            <a:pPr marL="424815" lvl="1"/>
            <a:r>
              <a:rPr lang="en-US" sz="3500" b="1" spc="78">
                <a:solidFill>
                  <a:srgbClr val="000000"/>
                </a:solidFill>
                <a:latin typeface="Open Sans"/>
                <a:ea typeface="Open Sans"/>
                <a:cs typeface="Open Sans"/>
              </a:rPr>
              <a:t>Advocacy – </a:t>
            </a:r>
            <a:r>
              <a:rPr lang="en-US" sz="3200" spc="78">
                <a:solidFill>
                  <a:srgbClr val="000000"/>
                </a:solidFill>
                <a:latin typeface="Open Sans"/>
                <a:ea typeface="Open Sans"/>
                <a:cs typeface="Open Sans"/>
              </a:rPr>
              <a:t>We may help you get what you need by advocating on your behalf. A DRC advocate (working under the direction of an attorney) advocates with a third party on your behalf.</a:t>
            </a:r>
            <a:endParaRPr lang="en-US" sz="3200" spc="78">
              <a:latin typeface="Open Sans"/>
              <a:ea typeface="Open Sans"/>
              <a:cs typeface="Open Sans"/>
            </a:endParaRPr>
          </a:p>
          <a:p>
            <a:pPr marL="424815" lvl="1"/>
            <a:endParaRPr lang="en-US" sz="3500" b="1" spc="78">
              <a:solidFill>
                <a:srgbClr val="000000"/>
              </a:solidFill>
              <a:latin typeface="Open Sans"/>
              <a:ea typeface="Open Sans"/>
              <a:cs typeface="Open Sans"/>
            </a:endParaRPr>
          </a:p>
          <a:p>
            <a:pPr marL="424815" lvl="1"/>
            <a:r>
              <a:rPr lang="en-US" sz="3500" b="1" spc="78">
                <a:solidFill>
                  <a:srgbClr val="000000"/>
                </a:solidFill>
                <a:latin typeface="Open Sans"/>
                <a:ea typeface="Open Sans"/>
                <a:cs typeface="Open Sans"/>
              </a:rPr>
              <a:t>Legal Representation </a:t>
            </a:r>
            <a:r>
              <a:rPr lang="en-US" sz="3500" spc="78">
                <a:solidFill>
                  <a:srgbClr val="000000"/>
                </a:solidFill>
                <a:latin typeface="Open Sans"/>
                <a:ea typeface="Open Sans"/>
                <a:cs typeface="Open Sans"/>
              </a:rPr>
              <a:t>– </a:t>
            </a:r>
            <a:r>
              <a:rPr lang="en-US" sz="3200" spc="78">
                <a:solidFill>
                  <a:srgbClr val="000000"/>
                </a:solidFill>
                <a:latin typeface="Open Sans"/>
                <a:ea typeface="Open Sans"/>
                <a:cs typeface="Open Sans"/>
              </a:rPr>
              <a:t>A DRC attorney may go to court for you if your disability rights are violated under state or federal law (like the ADA, Section 504, Medicaid Act, Fair Housing Act, etc.) </a:t>
            </a:r>
            <a:endParaRPr lang="en-US" sz="3200">
              <a:solidFill>
                <a:srgbClr val="000000"/>
              </a:solidFill>
              <a:latin typeface="Open Sans"/>
              <a:ea typeface="Open Sans"/>
              <a:cs typeface="Open Sans"/>
            </a:endParaRPr>
          </a:p>
          <a:p>
            <a:pPr marL="424815" lvl="1"/>
            <a:endParaRPr lang="en-US" sz="3200" spc="78">
              <a:solidFill>
                <a:srgbClr val="000000"/>
              </a:solidFill>
              <a:latin typeface="Open Sans"/>
              <a:ea typeface="Open Sans"/>
              <a:cs typeface="Open Sans"/>
            </a:endParaRPr>
          </a:p>
          <a:p>
            <a:pPr marL="424815" lvl="1"/>
            <a:r>
              <a:rPr lang="en-US" sz="3200" spc="78">
                <a:solidFill>
                  <a:srgbClr val="000000"/>
                </a:solidFill>
                <a:latin typeface="Open Sans"/>
                <a:ea typeface="Open Sans"/>
                <a:cs typeface="Open Sans"/>
              </a:rPr>
              <a:t>In cases involving victimization, a DRC attorney may help you better participate in the criminal or civil justice system. They can help when there are legal remedies available to achieve justice and safety for you as the victim.  </a:t>
            </a:r>
            <a:endParaRPr lang="en-US" sz="3200">
              <a:latin typeface="Open Sans"/>
              <a:ea typeface="Open Sans"/>
              <a:cs typeface="Open Sans"/>
            </a:endParaRPr>
          </a:p>
          <a:p>
            <a:pPr marL="424815" lvl="1"/>
            <a:endParaRPr lang="en-US" sz="3500" spc="78">
              <a:solidFill>
                <a:srgbClr val="000000"/>
              </a:solidFill>
              <a:latin typeface="Open Sans"/>
              <a:ea typeface="Open Sans"/>
              <a:cs typeface="Open Sans"/>
            </a:endParaRPr>
          </a:p>
        </p:txBody>
      </p:sp>
      <p:sp>
        <p:nvSpPr>
          <p:cNvPr id="8" name="Rounded Rectangle 7">
            <a:extLst>
              <a:ext uri="{FF2B5EF4-FFF2-40B4-BE49-F238E27FC236}">
                <a16:creationId xmlns:a16="http://schemas.microsoft.com/office/drawing/2014/main" id="{C6DFBD3F-54D5-AA0B-CD31-94DA14266B34}"/>
              </a:ext>
            </a:extLst>
          </p:cNvPr>
          <p:cNvSpPr/>
          <p:nvPr/>
        </p:nvSpPr>
        <p:spPr>
          <a:xfrm>
            <a:off x="1076838" y="6922635"/>
            <a:ext cx="6221185" cy="23077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529829DD-EE98-DB6E-576F-2E8BFF5DA1F5}"/>
              </a:ext>
            </a:extLst>
          </p:cNvPr>
          <p:cNvSpPr txBox="1"/>
          <p:nvPr/>
        </p:nvSpPr>
        <p:spPr>
          <a:xfrm>
            <a:off x="1308376" y="6974659"/>
            <a:ext cx="5969041" cy="2198038"/>
          </a:xfrm>
          <a:prstGeom prst="rect">
            <a:avLst/>
          </a:prstGeom>
          <a:noFill/>
        </p:spPr>
        <p:txBody>
          <a:bodyPr wrap="square" lIns="0" tIns="0" rIns="0" bIns="0" rtlCol="0" anchor="t">
            <a:spAutoFit/>
          </a:bodyPr>
          <a:lstStyle/>
          <a:p>
            <a:pPr>
              <a:lnSpc>
                <a:spcPts val="8840"/>
              </a:lnSpc>
              <a:spcBef>
                <a:spcPct val="0"/>
              </a:spcBef>
            </a:pPr>
            <a:r>
              <a:rPr lang="en-US" sz="6800" spc="-68">
                <a:solidFill>
                  <a:srgbClr val="1D2850"/>
                </a:solidFill>
                <a:latin typeface="Playfair Display Black"/>
              </a:rPr>
              <a:t>DRC Services Cont.</a:t>
            </a:r>
            <a:endParaRPr lang="en-US"/>
          </a:p>
        </p:txBody>
      </p:sp>
    </p:spTree>
    <p:extLst>
      <p:ext uri="{BB962C8B-B14F-4D97-AF65-F5344CB8AC3E}">
        <p14:creationId xmlns:p14="http://schemas.microsoft.com/office/powerpoint/2010/main" val="1625161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2" name="AutoShape 2"/>
          <p:cNvSpPr/>
          <p:nvPr/>
        </p:nvSpPr>
        <p:spPr>
          <a:xfrm>
            <a:off x="10732412" y="0"/>
            <a:ext cx="7691381" cy="10287000"/>
          </a:xfrm>
          <a:prstGeom prst="rect">
            <a:avLst/>
          </a:prstGeom>
          <a:solidFill>
            <a:srgbClr val="D07326"/>
          </a:solidFill>
        </p:spPr>
        <p:txBody>
          <a:bodyPr/>
          <a:lstStyle/>
          <a:p>
            <a:endParaRPr lang="en-US"/>
          </a:p>
        </p:txBody>
      </p:sp>
      <p:grpSp>
        <p:nvGrpSpPr>
          <p:cNvPr id="3" name="Group 3"/>
          <p:cNvGrpSpPr/>
          <p:nvPr/>
        </p:nvGrpSpPr>
        <p:grpSpPr>
          <a:xfrm>
            <a:off x="9922957" y="1618121"/>
            <a:ext cx="7917859" cy="7748874"/>
            <a:chOff x="0" y="0"/>
            <a:chExt cx="2678387" cy="2621224"/>
          </a:xfrm>
        </p:grpSpPr>
        <p:sp>
          <p:nvSpPr>
            <p:cNvPr id="4" name="Freeform 4"/>
            <p:cNvSpPr/>
            <p:nvPr/>
          </p:nvSpPr>
          <p:spPr>
            <a:xfrm>
              <a:off x="0" y="0"/>
              <a:ext cx="2678387" cy="2621224"/>
            </a:xfrm>
            <a:custGeom>
              <a:avLst/>
              <a:gdLst/>
              <a:ahLst/>
              <a:cxnLst/>
              <a:rect l="l" t="t" r="r" b="b"/>
              <a:pathLst>
                <a:path w="2678387" h="2621224">
                  <a:moveTo>
                    <a:pt x="2553927" y="2621224"/>
                  </a:moveTo>
                  <a:lnTo>
                    <a:pt x="124460" y="2621224"/>
                  </a:lnTo>
                  <a:cubicBezTo>
                    <a:pt x="55880" y="2621224"/>
                    <a:pt x="0" y="2565344"/>
                    <a:pt x="0" y="2496764"/>
                  </a:cubicBezTo>
                  <a:lnTo>
                    <a:pt x="0" y="124460"/>
                  </a:lnTo>
                  <a:cubicBezTo>
                    <a:pt x="0" y="55880"/>
                    <a:pt x="55880" y="0"/>
                    <a:pt x="124460" y="0"/>
                  </a:cubicBezTo>
                  <a:lnTo>
                    <a:pt x="2553927" y="0"/>
                  </a:lnTo>
                  <a:cubicBezTo>
                    <a:pt x="2622507" y="0"/>
                    <a:pt x="2678387" y="55880"/>
                    <a:pt x="2678387" y="124460"/>
                  </a:cubicBezTo>
                  <a:lnTo>
                    <a:pt x="2678387" y="2496764"/>
                  </a:lnTo>
                  <a:cubicBezTo>
                    <a:pt x="2678387" y="2565344"/>
                    <a:pt x="2622507" y="2621224"/>
                    <a:pt x="2553927" y="2621224"/>
                  </a:cubicBezTo>
                  <a:close/>
                </a:path>
              </a:pathLst>
            </a:custGeom>
            <a:solidFill>
              <a:srgbClr val="FFFFFF"/>
            </a:solidFill>
          </p:spPr>
          <p:txBody>
            <a:bodyPr/>
            <a:lstStyle/>
            <a:p>
              <a:endParaRPr lang="en-US"/>
            </a:p>
          </p:txBody>
        </p:sp>
      </p:grpSp>
      <p:sp>
        <p:nvSpPr>
          <p:cNvPr id="5" name="TextBox 5"/>
          <p:cNvSpPr txBox="1"/>
          <p:nvPr/>
        </p:nvSpPr>
        <p:spPr>
          <a:xfrm>
            <a:off x="9992374" y="2063628"/>
            <a:ext cx="7779026" cy="6844759"/>
          </a:xfrm>
          <a:prstGeom prst="rect">
            <a:avLst/>
          </a:prstGeom>
        </p:spPr>
        <p:txBody>
          <a:bodyPr wrap="square" lIns="0" tIns="0" rIns="0" bIns="0" rtlCol="0" anchor="t">
            <a:spAutoFit/>
          </a:bodyPr>
          <a:lstStyle/>
          <a:p>
            <a:pPr marL="690880" lvl="1" indent="-345440">
              <a:lnSpc>
                <a:spcPts val="5440"/>
              </a:lnSpc>
              <a:buFont typeface="Arial"/>
              <a:buChar char="•"/>
            </a:pPr>
            <a:r>
              <a:rPr lang="en-US" sz="3200" spc="64">
                <a:solidFill>
                  <a:srgbClr val="000000"/>
                </a:solidFill>
                <a:latin typeface="Segoe UI"/>
                <a:cs typeface="Segoe UI"/>
              </a:rPr>
              <a:t>Abuse, Neglect or Exploitation (ANE)</a:t>
            </a:r>
          </a:p>
          <a:p>
            <a:pPr marL="690880" lvl="1" indent="-345440">
              <a:lnSpc>
                <a:spcPts val="5440"/>
              </a:lnSpc>
              <a:buFont typeface="Arial"/>
              <a:buChar char="•"/>
            </a:pPr>
            <a:r>
              <a:rPr lang="en-US" sz="3200" spc="64">
                <a:solidFill>
                  <a:srgbClr val="000000"/>
                </a:solidFill>
                <a:latin typeface="Segoe UI"/>
                <a:cs typeface="Segoe UI"/>
              </a:rPr>
              <a:t>Community-Based Services &amp; Healthcare (CBS &amp; HC)</a:t>
            </a:r>
          </a:p>
          <a:p>
            <a:pPr marL="690880" lvl="1" indent="-345440">
              <a:lnSpc>
                <a:spcPts val="5440"/>
              </a:lnSpc>
              <a:buFont typeface="Arial"/>
              <a:buChar char="•"/>
            </a:pPr>
            <a:r>
              <a:rPr lang="en-US" sz="3200" spc="64">
                <a:solidFill>
                  <a:srgbClr val="000000"/>
                </a:solidFill>
                <a:latin typeface="Segoe UI"/>
                <a:cs typeface="Segoe UI"/>
              </a:rPr>
              <a:t>Employment</a:t>
            </a:r>
          </a:p>
          <a:p>
            <a:pPr marL="690880" lvl="1" indent="-345440">
              <a:lnSpc>
                <a:spcPts val="5440"/>
              </a:lnSpc>
              <a:buFont typeface="Arial"/>
              <a:buChar char="•"/>
            </a:pPr>
            <a:r>
              <a:rPr lang="en-US" sz="3200" spc="64">
                <a:solidFill>
                  <a:srgbClr val="000000"/>
                </a:solidFill>
                <a:latin typeface="Segoe UI"/>
                <a:cs typeface="Segoe UI"/>
              </a:rPr>
              <a:t>Community Integration</a:t>
            </a:r>
          </a:p>
          <a:p>
            <a:pPr marL="690880" lvl="1" indent="-345440">
              <a:lnSpc>
                <a:spcPts val="5440"/>
              </a:lnSpc>
              <a:buFont typeface="Arial"/>
              <a:buChar char="•"/>
            </a:pPr>
            <a:r>
              <a:rPr lang="en-US" sz="3200" spc="64">
                <a:solidFill>
                  <a:srgbClr val="000000"/>
                </a:solidFill>
                <a:latin typeface="Segoe UI"/>
                <a:cs typeface="Segoe UI"/>
              </a:rPr>
              <a:t>Accessibility</a:t>
            </a:r>
          </a:p>
          <a:p>
            <a:pPr marL="690880" lvl="1" indent="-345440">
              <a:lnSpc>
                <a:spcPts val="5440"/>
              </a:lnSpc>
              <a:buFont typeface="Arial"/>
              <a:buChar char="•"/>
            </a:pPr>
            <a:r>
              <a:rPr lang="en-US" sz="3200" spc="64">
                <a:solidFill>
                  <a:srgbClr val="000000"/>
                </a:solidFill>
                <a:latin typeface="Segoe UI"/>
                <a:cs typeface="Segoe UI"/>
              </a:rPr>
              <a:t>Special Education</a:t>
            </a:r>
          </a:p>
          <a:p>
            <a:pPr marL="690880" lvl="1" indent="-345440">
              <a:lnSpc>
                <a:spcPts val="5440"/>
              </a:lnSpc>
              <a:buFont typeface="Arial"/>
              <a:buChar char="•"/>
            </a:pPr>
            <a:r>
              <a:rPr lang="en-US" sz="3200" spc="64">
                <a:solidFill>
                  <a:srgbClr val="000000"/>
                </a:solidFill>
                <a:latin typeface="Segoe UI"/>
                <a:cs typeface="Segoe UI"/>
              </a:rPr>
              <a:t>Fair Housing</a:t>
            </a:r>
          </a:p>
          <a:p>
            <a:pPr marL="690880" lvl="1" indent="-345440" algn="l">
              <a:lnSpc>
                <a:spcPts val="5440"/>
              </a:lnSpc>
              <a:buFont typeface="Arial"/>
              <a:buChar char="•"/>
            </a:pPr>
            <a:r>
              <a:rPr lang="en-US" sz="3200" spc="64">
                <a:solidFill>
                  <a:srgbClr val="000000"/>
                </a:solidFill>
                <a:latin typeface="Segoe UI"/>
                <a:cs typeface="Segoe UI"/>
              </a:rPr>
              <a:t>Alternatives to Guardianship and Conservatorship</a:t>
            </a:r>
          </a:p>
        </p:txBody>
      </p:sp>
      <p:sp>
        <p:nvSpPr>
          <p:cNvPr id="6" name="TextBox 6"/>
          <p:cNvSpPr txBox="1"/>
          <p:nvPr/>
        </p:nvSpPr>
        <p:spPr>
          <a:xfrm>
            <a:off x="338965" y="323356"/>
            <a:ext cx="12853187" cy="1094740"/>
          </a:xfrm>
          <a:prstGeom prst="rect">
            <a:avLst/>
          </a:prstGeom>
        </p:spPr>
        <p:txBody>
          <a:bodyPr lIns="0" tIns="0" rIns="0" bIns="0" rtlCol="0" anchor="t">
            <a:spAutoFit/>
          </a:bodyPr>
          <a:lstStyle/>
          <a:p>
            <a:pPr marL="0" lvl="0" indent="0">
              <a:lnSpc>
                <a:spcPts val="8840"/>
              </a:lnSpc>
              <a:spcBef>
                <a:spcPct val="0"/>
              </a:spcBef>
            </a:pPr>
            <a:r>
              <a:rPr lang="en-US" sz="6800" spc="-68">
                <a:solidFill>
                  <a:srgbClr val="02133B"/>
                </a:solidFill>
                <a:latin typeface="Playfair Display Black"/>
              </a:rPr>
              <a:t>P&amp;A Advocacy Priorities</a:t>
            </a:r>
          </a:p>
        </p:txBody>
      </p:sp>
      <p:sp>
        <p:nvSpPr>
          <p:cNvPr id="7" name="TextBox 7"/>
          <p:cNvSpPr txBox="1"/>
          <p:nvPr/>
        </p:nvSpPr>
        <p:spPr>
          <a:xfrm>
            <a:off x="530161" y="9365634"/>
            <a:ext cx="9797569" cy="496867"/>
          </a:xfrm>
          <a:prstGeom prst="rect">
            <a:avLst/>
          </a:prstGeom>
        </p:spPr>
        <p:txBody>
          <a:bodyPr wrap="square" lIns="0" tIns="0" rIns="0" bIns="0" rtlCol="0" anchor="t">
            <a:spAutoFit/>
          </a:bodyPr>
          <a:lstStyle/>
          <a:p>
            <a:pPr>
              <a:lnSpc>
                <a:spcPts val="4160"/>
              </a:lnSpc>
              <a:spcBef>
                <a:spcPct val="0"/>
              </a:spcBef>
            </a:pPr>
            <a:r>
              <a:rPr lang="en-US" sz="3200" spc="-32">
                <a:solidFill>
                  <a:srgbClr val="000000"/>
                </a:solidFill>
                <a:latin typeface="Segoe UI"/>
                <a:cs typeface="Segoe UI"/>
              </a:rPr>
              <a:t>*Percentage of Clients Served by Priority in FY 2024</a:t>
            </a:r>
          </a:p>
        </p:txBody>
      </p:sp>
      <p:pic>
        <p:nvPicPr>
          <p:cNvPr id="10" name="Picture 9" descr="A pie chart with text on it&#10;&#10;AI-generated content may be incorrect.">
            <a:extLst>
              <a:ext uri="{FF2B5EF4-FFF2-40B4-BE49-F238E27FC236}">
                <a16:creationId xmlns:a16="http://schemas.microsoft.com/office/drawing/2014/main" id="{2E8D7BBF-EE46-3747-65C9-C7B1C6DF337E}"/>
              </a:ext>
            </a:extLst>
          </p:cNvPr>
          <p:cNvPicPr>
            <a:picLocks noChangeAspect="1"/>
          </p:cNvPicPr>
          <p:nvPr/>
        </p:nvPicPr>
        <p:blipFill>
          <a:blip r:embed="rId3"/>
          <a:srcRect l="4311" t="-45" r="24216" b="1852"/>
          <a:stretch/>
        </p:blipFill>
        <p:spPr>
          <a:xfrm>
            <a:off x="532534" y="1698379"/>
            <a:ext cx="8843656" cy="6887116"/>
          </a:xfrm>
          <a:prstGeom prst="rect">
            <a:avLst/>
          </a:prstGeom>
        </p:spPr>
      </p:pic>
    </p:spTree>
    <p:extLst>
      <p:ext uri="{BB962C8B-B14F-4D97-AF65-F5344CB8AC3E}">
        <p14:creationId xmlns:p14="http://schemas.microsoft.com/office/powerpoint/2010/main" val="564718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8" name="AutoShape 6"/>
          <p:cNvSpPr/>
          <p:nvPr/>
        </p:nvSpPr>
        <p:spPr>
          <a:xfrm>
            <a:off x="9412" y="8870247"/>
            <a:ext cx="18903056" cy="1416753"/>
          </a:xfrm>
          <a:prstGeom prst="rect">
            <a:avLst/>
          </a:prstGeom>
          <a:solidFill>
            <a:srgbClr val="D07326"/>
          </a:solidFill>
        </p:spPr>
        <p:txBody>
          <a:bodyPr/>
          <a:lstStyle/>
          <a:p>
            <a:endParaRPr lang="en-US"/>
          </a:p>
        </p:txBody>
      </p:sp>
      <p:grpSp>
        <p:nvGrpSpPr>
          <p:cNvPr id="3" name="Group 3"/>
          <p:cNvGrpSpPr/>
          <p:nvPr/>
        </p:nvGrpSpPr>
        <p:grpSpPr>
          <a:xfrm>
            <a:off x="6707275" y="1569729"/>
            <a:ext cx="11105612" cy="5702985"/>
            <a:chOff x="0" y="0"/>
            <a:chExt cx="4553819" cy="1629006"/>
          </a:xfrm>
        </p:grpSpPr>
        <p:sp>
          <p:nvSpPr>
            <p:cNvPr id="4" name="Freeform 4"/>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p:cNvSpPr txBox="1"/>
          <p:nvPr/>
        </p:nvSpPr>
        <p:spPr>
          <a:xfrm>
            <a:off x="7085623" y="1532216"/>
            <a:ext cx="10331479" cy="5716373"/>
          </a:xfrm>
          <a:prstGeom prst="rect">
            <a:avLst/>
          </a:prstGeom>
        </p:spPr>
        <p:txBody>
          <a:bodyPr wrap="square" lIns="0" tIns="0" rIns="0" bIns="0" rtlCol="0" anchor="t">
            <a:spAutoFit/>
          </a:bodyPr>
          <a:lstStyle/>
          <a:p>
            <a:pPr marL="668655" lvl="1" indent="-334645">
              <a:lnSpc>
                <a:spcPts val="4525"/>
              </a:lnSpc>
              <a:buFont typeface="Arial"/>
              <a:buChar char="•"/>
            </a:pPr>
            <a:endParaRPr lang="en-US" sz="3099" spc="61">
              <a:solidFill>
                <a:srgbClr val="000000"/>
              </a:solidFill>
              <a:latin typeface="Playfair Display"/>
            </a:endParaRPr>
          </a:p>
          <a:p>
            <a:pPr marL="668655" lvl="1" indent="-334645">
              <a:lnSpc>
                <a:spcPts val="4525"/>
              </a:lnSpc>
              <a:buFont typeface="Arial"/>
              <a:buChar char="•"/>
            </a:pPr>
            <a:r>
              <a:rPr lang="en-US" sz="3300" spc="61">
                <a:solidFill>
                  <a:srgbClr val="000000"/>
                </a:solidFill>
                <a:latin typeface="Segoe UI"/>
                <a:ea typeface="Open Sans"/>
                <a:cs typeface="Open Sans"/>
              </a:rPr>
              <a:t>The DACVU team provides </a:t>
            </a:r>
            <a:r>
              <a:rPr lang="en-US" sz="3300" b="1" spc="61">
                <a:solidFill>
                  <a:srgbClr val="000000"/>
                </a:solidFill>
                <a:latin typeface="Segoe UI"/>
                <a:ea typeface="Open Sans"/>
                <a:cs typeface="Open Sans"/>
              </a:rPr>
              <a:t>direct services </a:t>
            </a:r>
            <a:r>
              <a:rPr lang="en-US" sz="3300" spc="61">
                <a:solidFill>
                  <a:srgbClr val="000000"/>
                </a:solidFill>
                <a:latin typeface="Segoe UI"/>
                <a:ea typeface="Open Sans"/>
                <a:cs typeface="Open Sans"/>
              </a:rPr>
              <a:t>to </a:t>
            </a:r>
            <a:r>
              <a:rPr lang="en-US" sz="3300" b="1" spc="61">
                <a:solidFill>
                  <a:srgbClr val="000000"/>
                </a:solidFill>
                <a:latin typeface="Segoe UI"/>
                <a:ea typeface="Open Sans"/>
                <a:cs typeface="Open Sans"/>
              </a:rPr>
              <a:t>Kansas seniors or Kansans with disabilities who have been the victim of a crime.</a:t>
            </a:r>
          </a:p>
          <a:p>
            <a:pPr marL="334010" lvl="1">
              <a:lnSpc>
                <a:spcPts val="4525"/>
              </a:lnSpc>
            </a:pPr>
            <a:endParaRPr lang="en-US" sz="3300" spc="61">
              <a:solidFill>
                <a:srgbClr val="000000"/>
              </a:solidFill>
              <a:latin typeface="Segoe UI"/>
              <a:ea typeface="Open Sans"/>
              <a:cs typeface="Open Sans"/>
            </a:endParaRPr>
          </a:p>
          <a:p>
            <a:pPr marL="668655" lvl="1" indent="-334645">
              <a:lnSpc>
                <a:spcPts val="4525"/>
              </a:lnSpc>
              <a:buFont typeface="Arial"/>
              <a:buChar char="•"/>
            </a:pPr>
            <a:r>
              <a:rPr lang="en-US" sz="3300" spc="61" dirty="0">
                <a:solidFill>
                  <a:srgbClr val="000000"/>
                </a:solidFill>
                <a:latin typeface="Segoe UI"/>
                <a:ea typeface="Open Sans"/>
                <a:cs typeface="Open Sans"/>
              </a:rPr>
              <a:t>The DACVU is funded by the 1984 </a:t>
            </a:r>
            <a:r>
              <a:rPr lang="en-US" sz="3300" b="1" spc="61" dirty="0">
                <a:solidFill>
                  <a:srgbClr val="000000"/>
                </a:solidFill>
                <a:latin typeface="Segoe UI"/>
                <a:ea typeface="Open Sans"/>
                <a:cs typeface="Open Sans"/>
              </a:rPr>
              <a:t>Victims of Crime Act (VOCA) </a:t>
            </a:r>
            <a:r>
              <a:rPr lang="en-US" sz="3300" spc="61" dirty="0">
                <a:solidFill>
                  <a:srgbClr val="000000"/>
                </a:solidFill>
                <a:latin typeface="Segoe UI"/>
                <a:ea typeface="Open Sans"/>
                <a:cs typeface="Open Sans"/>
              </a:rPr>
              <a:t>Fund. </a:t>
            </a:r>
          </a:p>
          <a:p>
            <a:pPr marL="668655" lvl="1" indent="-334645">
              <a:lnSpc>
                <a:spcPts val="4525"/>
              </a:lnSpc>
              <a:buFont typeface="Arial"/>
              <a:buChar char="•"/>
            </a:pPr>
            <a:endParaRPr lang="en-US" sz="3300" spc="61">
              <a:solidFill>
                <a:srgbClr val="000000"/>
              </a:solidFill>
              <a:latin typeface="Segoe UI"/>
              <a:ea typeface="Open Sans"/>
              <a:cs typeface="Open Sans"/>
            </a:endParaRPr>
          </a:p>
          <a:p>
            <a:pPr marL="668655" lvl="1" indent="-334645">
              <a:lnSpc>
                <a:spcPts val="4525"/>
              </a:lnSpc>
              <a:buFont typeface="Arial"/>
              <a:buChar char="•"/>
            </a:pPr>
            <a:r>
              <a:rPr lang="en-US" sz="3300" b="1" spc="61" dirty="0">
                <a:solidFill>
                  <a:srgbClr val="000000"/>
                </a:solidFill>
                <a:latin typeface="Segoe UI"/>
                <a:ea typeface="Open Sans"/>
                <a:cs typeface="Open Sans"/>
              </a:rPr>
              <a:t>DRC began receiving VOCA funds in 2018.</a:t>
            </a:r>
            <a:endParaRPr lang="en-US" b="1" dirty="0">
              <a:latin typeface="Segoe UI"/>
              <a:ea typeface="Open Sans"/>
              <a:cs typeface="Open Sans"/>
            </a:endParaRPr>
          </a:p>
          <a:p>
            <a:pPr marL="668655" lvl="1" indent="-334645">
              <a:lnSpc>
                <a:spcPts val="4525"/>
              </a:lnSpc>
              <a:buFont typeface="Arial"/>
              <a:buChar char="•"/>
            </a:pPr>
            <a:endParaRPr lang="en-US" sz="3099" spc="61">
              <a:solidFill>
                <a:srgbClr val="000000"/>
              </a:solidFill>
              <a:latin typeface="Playfair Display"/>
            </a:endParaRPr>
          </a:p>
        </p:txBody>
      </p:sp>
      <p:sp>
        <p:nvSpPr>
          <p:cNvPr id="6" name="Freeform 6"/>
          <p:cNvSpPr/>
          <p:nvPr/>
        </p:nvSpPr>
        <p:spPr>
          <a:xfrm>
            <a:off x="1062668" y="5395178"/>
            <a:ext cx="4439752" cy="2775957"/>
          </a:xfrm>
          <a:custGeom>
            <a:avLst/>
            <a:gdLst/>
            <a:ahLst/>
            <a:cxnLst/>
            <a:rect l="l" t="t" r="r" b="b"/>
            <a:pathLst>
              <a:path w="3399492" h="2075815">
                <a:moveTo>
                  <a:pt x="0" y="0"/>
                </a:moveTo>
                <a:lnTo>
                  <a:pt x="3399492" y="0"/>
                </a:lnTo>
                <a:lnTo>
                  <a:pt x="3399492" y="2075815"/>
                </a:lnTo>
                <a:lnTo>
                  <a:pt x="0" y="2075815"/>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1062668" y="602528"/>
            <a:ext cx="4670857" cy="4514056"/>
          </a:xfrm>
          <a:prstGeom prst="rect">
            <a:avLst/>
          </a:prstGeom>
        </p:spPr>
        <p:txBody>
          <a:bodyPr wrap="square" lIns="0" tIns="0" rIns="0" bIns="0" rtlCol="0" anchor="t">
            <a:spAutoFit/>
          </a:bodyPr>
          <a:lstStyle/>
          <a:p>
            <a:pPr marL="0" lvl="0" indent="0">
              <a:lnSpc>
                <a:spcPts val="8840"/>
              </a:lnSpc>
              <a:spcBef>
                <a:spcPct val="0"/>
              </a:spcBef>
            </a:pPr>
            <a:r>
              <a:rPr lang="en-US" sz="6000" spc="-68">
                <a:solidFill>
                  <a:srgbClr val="1D2850"/>
                </a:solidFill>
                <a:latin typeface="Playfair Display Black"/>
              </a:rPr>
              <a:t>Disability &amp;</a:t>
            </a:r>
          </a:p>
          <a:p>
            <a:pPr>
              <a:lnSpc>
                <a:spcPts val="8840"/>
              </a:lnSpc>
              <a:spcBef>
                <a:spcPct val="0"/>
              </a:spcBef>
            </a:pPr>
            <a:r>
              <a:rPr lang="en-US" sz="6000" spc="-68">
                <a:solidFill>
                  <a:srgbClr val="1D2850"/>
                </a:solidFill>
                <a:latin typeface="Playfair Display Black"/>
              </a:rPr>
              <a:t>Aging Crime </a:t>
            </a:r>
          </a:p>
          <a:p>
            <a:pPr marL="0" lvl="0" indent="0">
              <a:lnSpc>
                <a:spcPts val="8840"/>
              </a:lnSpc>
              <a:spcBef>
                <a:spcPct val="0"/>
              </a:spcBef>
            </a:pPr>
            <a:r>
              <a:rPr lang="en-US" sz="6000" spc="-68">
                <a:solidFill>
                  <a:srgbClr val="1D2850"/>
                </a:solidFill>
                <a:latin typeface="Playfair Display Black"/>
              </a:rPr>
              <a:t>Victims Unit</a:t>
            </a:r>
          </a:p>
          <a:p>
            <a:pPr>
              <a:lnSpc>
                <a:spcPts val="8840"/>
              </a:lnSpc>
              <a:spcBef>
                <a:spcPct val="0"/>
              </a:spcBef>
            </a:pPr>
            <a:r>
              <a:rPr lang="en-US" sz="6000" spc="-68">
                <a:solidFill>
                  <a:srgbClr val="1D2850"/>
                </a:solidFill>
                <a:latin typeface="Playfair Display Black"/>
              </a:rPr>
              <a:t>(DACVU)</a:t>
            </a:r>
            <a:r>
              <a:rPr lang="en-US" sz="6500" spc="-68">
                <a:solidFill>
                  <a:srgbClr val="1D2850"/>
                </a:solidFill>
                <a:latin typeface="Playfair Display Black"/>
              </a:rPr>
              <a:t> </a:t>
            </a:r>
          </a:p>
        </p:txBody>
      </p:sp>
    </p:spTree>
    <p:extLst>
      <p:ext uri="{BB962C8B-B14F-4D97-AF65-F5344CB8AC3E}">
        <p14:creationId xmlns:p14="http://schemas.microsoft.com/office/powerpoint/2010/main" val="3913017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2" name="AutoShape 2"/>
          <p:cNvSpPr/>
          <p:nvPr/>
        </p:nvSpPr>
        <p:spPr>
          <a:xfrm>
            <a:off x="9412" y="9578623"/>
            <a:ext cx="18278588" cy="1416753"/>
          </a:xfrm>
          <a:prstGeom prst="rect">
            <a:avLst/>
          </a:prstGeom>
          <a:solidFill>
            <a:srgbClr val="D07326"/>
          </a:solidFill>
        </p:spPr>
        <p:txBody>
          <a:bodyPr/>
          <a:lstStyle/>
          <a:p>
            <a:endParaRPr lang="en-US"/>
          </a:p>
        </p:txBody>
      </p:sp>
      <p:grpSp>
        <p:nvGrpSpPr>
          <p:cNvPr id="3" name="Group 3"/>
          <p:cNvGrpSpPr/>
          <p:nvPr/>
        </p:nvGrpSpPr>
        <p:grpSpPr>
          <a:xfrm>
            <a:off x="828191" y="2865863"/>
            <a:ext cx="16923068" cy="6311592"/>
            <a:chOff x="0" y="0"/>
            <a:chExt cx="4553819" cy="1629006"/>
          </a:xfrm>
        </p:grpSpPr>
        <p:sp>
          <p:nvSpPr>
            <p:cNvPr id="4" name="Freeform 4"/>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p:cNvSpPr txBox="1"/>
          <p:nvPr/>
        </p:nvSpPr>
        <p:spPr>
          <a:xfrm>
            <a:off x="545515" y="3102217"/>
            <a:ext cx="17139402" cy="6870535"/>
          </a:xfrm>
          <a:prstGeom prst="rect">
            <a:avLst/>
          </a:prstGeom>
        </p:spPr>
        <p:txBody>
          <a:bodyPr wrap="square" lIns="0" tIns="0" rIns="0" bIns="0" rtlCol="0" anchor="t">
            <a:spAutoFit/>
          </a:bodyPr>
          <a:lstStyle/>
          <a:p>
            <a:pPr marL="791210" lvl="2">
              <a:lnSpc>
                <a:spcPts val="4525"/>
              </a:lnSpc>
            </a:pPr>
            <a:r>
              <a:rPr lang="en-US" sz="3200" b="1" spc="61" dirty="0">
                <a:solidFill>
                  <a:srgbClr val="000000"/>
                </a:solidFill>
                <a:latin typeface="Segoe UI"/>
                <a:ea typeface="Open Sans"/>
                <a:cs typeface="Open Sans"/>
              </a:rPr>
              <a:t>We can do things like: </a:t>
            </a:r>
            <a:endParaRPr lang="en-US" sz="3200" b="1" dirty="0">
              <a:latin typeface="Segoe UI"/>
              <a:ea typeface="Open Sans"/>
              <a:cs typeface="Open Sans"/>
            </a:endParaRPr>
          </a:p>
          <a:p>
            <a:pPr marL="1248410" lvl="2" indent="-457200">
              <a:lnSpc>
                <a:spcPts val="4525"/>
              </a:lnSpc>
              <a:buFont typeface="Arial" panose="020B0604020202020204" pitchFamily="34" charset="0"/>
              <a:buChar char="•"/>
            </a:pPr>
            <a:r>
              <a:rPr lang="en-US" sz="3050" b="1" spc="61" dirty="0">
                <a:solidFill>
                  <a:srgbClr val="000000"/>
                </a:solidFill>
                <a:latin typeface="Segoe UI"/>
                <a:ea typeface="Open Sans"/>
                <a:cs typeface="Open Sans"/>
              </a:rPr>
              <a:t>Prosecute protection orders</a:t>
            </a:r>
          </a:p>
          <a:p>
            <a:pPr marL="1248410" lvl="2" indent="-457200">
              <a:lnSpc>
                <a:spcPts val="4525"/>
              </a:lnSpc>
              <a:buFont typeface="Arial" panose="020B0604020202020204" pitchFamily="34" charset="0"/>
              <a:buChar char="•"/>
            </a:pPr>
            <a:r>
              <a:rPr lang="en-US" sz="3050" b="1" spc="61" dirty="0">
                <a:solidFill>
                  <a:srgbClr val="000000"/>
                </a:solidFill>
                <a:latin typeface="Segoe UI"/>
                <a:ea typeface="Open Sans"/>
                <a:cs typeface="Open Sans"/>
              </a:rPr>
              <a:t>Explain the legal process </a:t>
            </a:r>
            <a:r>
              <a:rPr lang="en-US" sz="3050" spc="61" dirty="0">
                <a:solidFill>
                  <a:srgbClr val="000000"/>
                </a:solidFill>
                <a:latin typeface="Segoe UI"/>
                <a:ea typeface="Open Sans"/>
                <a:cs typeface="Open Sans"/>
              </a:rPr>
              <a:t>to victims; both criminal &amp; civil</a:t>
            </a:r>
          </a:p>
          <a:p>
            <a:pPr marL="1248410" lvl="2" indent="-457200">
              <a:lnSpc>
                <a:spcPts val="4525"/>
              </a:lnSpc>
              <a:buFont typeface="Arial" panose="020B0604020202020204" pitchFamily="34" charset="0"/>
              <a:buChar char="•"/>
            </a:pPr>
            <a:r>
              <a:rPr lang="en-US" sz="3050" spc="61" dirty="0">
                <a:solidFill>
                  <a:srgbClr val="000000"/>
                </a:solidFill>
                <a:latin typeface="Segoe UI"/>
                <a:ea typeface="Open Sans"/>
                <a:cs typeface="Open Sans"/>
              </a:rPr>
              <a:t>Advocate for survivors and </a:t>
            </a:r>
            <a:r>
              <a:rPr lang="en-US" sz="3050" b="1" spc="61" dirty="0">
                <a:solidFill>
                  <a:srgbClr val="000000"/>
                </a:solidFill>
                <a:latin typeface="Segoe UI"/>
                <a:ea typeface="Open Sans"/>
                <a:cs typeface="Open Sans"/>
              </a:rPr>
              <a:t>help them talk to law enforcement, prosecutors, etc.</a:t>
            </a:r>
          </a:p>
          <a:p>
            <a:pPr marL="1248410" lvl="2" indent="-457200">
              <a:lnSpc>
                <a:spcPts val="4525"/>
              </a:lnSpc>
              <a:buFont typeface="Arial" panose="020B0604020202020204" pitchFamily="34" charset="0"/>
              <a:buChar char="•"/>
            </a:pPr>
            <a:r>
              <a:rPr lang="en-US" sz="3050" b="1" spc="61" dirty="0">
                <a:solidFill>
                  <a:srgbClr val="000000"/>
                </a:solidFill>
                <a:latin typeface="Segoe UI"/>
                <a:ea typeface="Open Sans"/>
                <a:cs typeface="Open Sans"/>
              </a:rPr>
              <a:t>Seek accommodations </a:t>
            </a:r>
            <a:r>
              <a:rPr lang="en-US" sz="3050" spc="61" dirty="0">
                <a:solidFill>
                  <a:srgbClr val="000000"/>
                </a:solidFill>
                <a:latin typeface="Segoe UI"/>
                <a:ea typeface="Open Sans"/>
                <a:cs typeface="Open Sans"/>
              </a:rPr>
              <a:t>to make court less stressful and prepare victims for court</a:t>
            </a:r>
          </a:p>
          <a:p>
            <a:pPr marL="1248410" lvl="2" indent="-457200">
              <a:lnSpc>
                <a:spcPts val="4525"/>
              </a:lnSpc>
              <a:buFont typeface="Arial" panose="020B0604020202020204" pitchFamily="34" charset="0"/>
              <a:buChar char="•"/>
            </a:pPr>
            <a:r>
              <a:rPr lang="en-US" sz="3050" spc="61" dirty="0">
                <a:solidFill>
                  <a:srgbClr val="000000"/>
                </a:solidFill>
                <a:latin typeface="Segoe UI"/>
                <a:ea typeface="Open Sans"/>
                <a:cs typeface="Open Sans"/>
              </a:rPr>
              <a:t>Go to court with victims </a:t>
            </a:r>
            <a:r>
              <a:rPr lang="en-US" sz="3050" b="1" spc="61" dirty="0">
                <a:solidFill>
                  <a:srgbClr val="000000"/>
                </a:solidFill>
                <a:latin typeface="Segoe UI"/>
                <a:ea typeface="Open Sans"/>
                <a:cs typeface="Open Sans"/>
              </a:rPr>
              <a:t>&amp; talk for them in court hearings </a:t>
            </a:r>
            <a:r>
              <a:rPr lang="en-US" sz="3050" spc="61" dirty="0">
                <a:solidFill>
                  <a:srgbClr val="000000"/>
                </a:solidFill>
                <a:latin typeface="Segoe UI"/>
                <a:ea typeface="Open Sans"/>
                <a:cs typeface="Open Sans"/>
              </a:rPr>
              <a:t>to protect their rights</a:t>
            </a:r>
          </a:p>
          <a:p>
            <a:pPr marL="1248410" lvl="2" indent="-457200">
              <a:lnSpc>
                <a:spcPts val="4525"/>
              </a:lnSpc>
              <a:buFont typeface="Arial" panose="020B0604020202020204" pitchFamily="34" charset="0"/>
              <a:buChar char="•"/>
            </a:pPr>
            <a:r>
              <a:rPr lang="en-US" sz="3050" b="1" spc="61" dirty="0">
                <a:solidFill>
                  <a:srgbClr val="000000"/>
                </a:solidFill>
                <a:latin typeface="Segoe UI"/>
                <a:ea typeface="Open Sans"/>
                <a:cs typeface="Open Sans"/>
              </a:rPr>
              <a:t>Help survivors obtain compensation </a:t>
            </a:r>
            <a:r>
              <a:rPr lang="en-US" sz="3050" spc="61" dirty="0">
                <a:solidFill>
                  <a:srgbClr val="000000"/>
                </a:solidFill>
                <a:latin typeface="Segoe UI"/>
                <a:ea typeface="Open Sans"/>
                <a:cs typeface="Open Sans"/>
              </a:rPr>
              <a:t>(victim compensation fund) </a:t>
            </a:r>
          </a:p>
          <a:p>
            <a:pPr marL="1248410" lvl="2" indent="-457200">
              <a:lnSpc>
                <a:spcPts val="4525"/>
              </a:lnSpc>
              <a:buFont typeface="Arial" panose="020B0604020202020204" pitchFamily="34" charset="0"/>
              <a:buChar char="•"/>
            </a:pPr>
            <a:r>
              <a:rPr lang="en-US" sz="3050" spc="61" dirty="0">
                <a:solidFill>
                  <a:srgbClr val="000000"/>
                </a:solidFill>
                <a:latin typeface="Segoe UI"/>
                <a:ea typeface="Open Sans"/>
                <a:cs typeface="Open Sans"/>
              </a:rPr>
              <a:t>Help with a </a:t>
            </a:r>
            <a:r>
              <a:rPr lang="en-US" sz="3050" b="1" spc="61" dirty="0">
                <a:solidFill>
                  <a:srgbClr val="000000"/>
                </a:solidFill>
                <a:latin typeface="Segoe UI"/>
                <a:ea typeface="Open Sans"/>
                <a:cs typeface="Open Sans"/>
              </a:rPr>
              <a:t>victim impact statement </a:t>
            </a:r>
            <a:r>
              <a:rPr lang="en-US" sz="3050" spc="61" dirty="0">
                <a:solidFill>
                  <a:srgbClr val="000000"/>
                </a:solidFill>
                <a:latin typeface="Segoe UI"/>
                <a:ea typeface="Open Sans"/>
                <a:cs typeface="Open Sans"/>
              </a:rPr>
              <a:t>&amp; </a:t>
            </a:r>
            <a:r>
              <a:rPr lang="en-US" sz="3050" b="1" spc="61" dirty="0">
                <a:solidFill>
                  <a:srgbClr val="000000"/>
                </a:solidFill>
                <a:latin typeface="Segoe UI"/>
                <a:ea typeface="Open Sans"/>
                <a:cs typeface="Open Sans"/>
              </a:rPr>
              <a:t>seek restitution</a:t>
            </a:r>
          </a:p>
          <a:p>
            <a:pPr marL="1248410" lvl="2" indent="-457200">
              <a:lnSpc>
                <a:spcPts val="4525"/>
              </a:lnSpc>
              <a:buFont typeface="Arial" panose="020B0604020202020204" pitchFamily="34" charset="0"/>
              <a:buChar char="•"/>
            </a:pPr>
            <a:r>
              <a:rPr lang="en-US" sz="3050" spc="61" dirty="0">
                <a:solidFill>
                  <a:srgbClr val="000000"/>
                </a:solidFill>
                <a:latin typeface="Segoe UI"/>
                <a:ea typeface="Open Sans"/>
                <a:cs typeface="Open Sans"/>
              </a:rPr>
              <a:t>Help with a myriad of other </a:t>
            </a:r>
            <a:r>
              <a:rPr lang="en-US" sz="3050" b="1" spc="61" dirty="0">
                <a:solidFill>
                  <a:srgbClr val="000000"/>
                </a:solidFill>
                <a:latin typeface="Segoe UI"/>
                <a:ea typeface="Open Sans"/>
                <a:cs typeface="Open Sans"/>
              </a:rPr>
              <a:t>disability related legal issues</a:t>
            </a:r>
          </a:p>
          <a:p>
            <a:pPr marL="1248410" lvl="2" indent="-457200">
              <a:lnSpc>
                <a:spcPts val="4525"/>
              </a:lnSpc>
              <a:buFont typeface="Arial" panose="020B0604020202020204" pitchFamily="34" charset="0"/>
              <a:buChar char="•"/>
            </a:pPr>
            <a:r>
              <a:rPr lang="en-US" sz="3050" spc="61" dirty="0">
                <a:solidFill>
                  <a:srgbClr val="000000"/>
                </a:solidFill>
                <a:latin typeface="Segoe UI"/>
                <a:ea typeface="Open Sans"/>
                <a:cs typeface="Open Sans"/>
              </a:rPr>
              <a:t>Help survivors </a:t>
            </a:r>
            <a:r>
              <a:rPr lang="en-US" sz="3050" b="1" spc="61" dirty="0">
                <a:solidFill>
                  <a:srgbClr val="000000"/>
                </a:solidFill>
                <a:latin typeface="Segoe UI"/>
                <a:ea typeface="Open Sans"/>
                <a:cs typeface="Open Sans"/>
              </a:rPr>
              <a:t>make their home safer and relocate to safe housing</a:t>
            </a:r>
            <a:endParaRPr lang="en-US" sz="3050" spc="61" dirty="0">
              <a:solidFill>
                <a:srgbClr val="000000"/>
              </a:solidFill>
              <a:latin typeface="Segoe UI"/>
              <a:ea typeface="Open Sans"/>
              <a:cs typeface="Open Sans"/>
            </a:endParaRPr>
          </a:p>
          <a:p>
            <a:pPr marL="668655" lvl="1" indent="-334645">
              <a:lnSpc>
                <a:spcPts val="4525"/>
              </a:lnSpc>
              <a:buFont typeface="Arial"/>
              <a:buChar char="•"/>
            </a:pPr>
            <a:endParaRPr lang="en-US" sz="3099" spc="61" dirty="0">
              <a:solidFill>
                <a:srgbClr val="000000"/>
              </a:solidFill>
              <a:latin typeface="Playfair Display"/>
            </a:endParaRP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p:cNvSpPr txBox="1"/>
          <p:nvPr/>
        </p:nvSpPr>
        <p:spPr>
          <a:xfrm>
            <a:off x="544348" y="434548"/>
            <a:ext cx="16252395" cy="2257028"/>
          </a:xfrm>
          <a:prstGeom prst="rect">
            <a:avLst/>
          </a:prstGeom>
        </p:spPr>
        <p:txBody>
          <a:bodyPr wrap="square" lIns="0" tIns="0" rIns="0" bIns="0" rtlCol="0" anchor="t">
            <a:spAutoFit/>
          </a:bodyPr>
          <a:lstStyle/>
          <a:p>
            <a:pPr marL="0" lvl="0" indent="0">
              <a:lnSpc>
                <a:spcPts val="8840"/>
              </a:lnSpc>
              <a:spcBef>
                <a:spcPct val="0"/>
              </a:spcBef>
            </a:pPr>
            <a:r>
              <a:rPr lang="en-US" sz="6800" spc="-68">
                <a:solidFill>
                  <a:srgbClr val="1D2850"/>
                </a:solidFill>
                <a:latin typeface="Playfair Display Black"/>
              </a:rPr>
              <a:t>What can the DACVU do to help crime victims?</a:t>
            </a:r>
          </a:p>
        </p:txBody>
      </p:sp>
    </p:spTree>
    <p:extLst>
      <p:ext uri="{BB962C8B-B14F-4D97-AF65-F5344CB8AC3E}">
        <p14:creationId xmlns:p14="http://schemas.microsoft.com/office/powerpoint/2010/main" val="3411483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a:extLst>
            <a:ext uri="{FF2B5EF4-FFF2-40B4-BE49-F238E27FC236}">
              <a16:creationId xmlns:a16="http://schemas.microsoft.com/office/drawing/2014/main" id="{D91E60EC-D9FB-689A-25BD-0653257962B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8A44570-EF3F-AED5-3160-C012F6B6EF7B}"/>
              </a:ext>
            </a:extLst>
          </p:cNvPr>
          <p:cNvSpPr/>
          <p:nvPr/>
        </p:nvSpPr>
        <p:spPr>
          <a:xfrm>
            <a:off x="8779463" y="0"/>
            <a:ext cx="9644330" cy="10287000"/>
          </a:xfrm>
          <a:prstGeom prst="rect">
            <a:avLst/>
          </a:prstGeom>
          <a:solidFill>
            <a:srgbClr val="D07326"/>
          </a:solidFill>
        </p:spPr>
        <p:txBody>
          <a:bodyPr/>
          <a:lstStyle/>
          <a:p>
            <a:endParaRPr lang="en-US"/>
          </a:p>
        </p:txBody>
      </p:sp>
      <p:grpSp>
        <p:nvGrpSpPr>
          <p:cNvPr id="3" name="Group 3">
            <a:extLst>
              <a:ext uri="{FF2B5EF4-FFF2-40B4-BE49-F238E27FC236}">
                <a16:creationId xmlns:a16="http://schemas.microsoft.com/office/drawing/2014/main" id="{140A3EEF-4A45-72DB-841A-B67926B76706}"/>
              </a:ext>
            </a:extLst>
          </p:cNvPr>
          <p:cNvGrpSpPr/>
          <p:nvPr/>
        </p:nvGrpSpPr>
        <p:grpSpPr>
          <a:xfrm>
            <a:off x="7520688" y="444500"/>
            <a:ext cx="10242075" cy="9592170"/>
            <a:chOff x="0" y="0"/>
            <a:chExt cx="3294296" cy="2837626"/>
          </a:xfrm>
        </p:grpSpPr>
        <p:sp>
          <p:nvSpPr>
            <p:cNvPr id="4" name="Freeform 4">
              <a:extLst>
                <a:ext uri="{FF2B5EF4-FFF2-40B4-BE49-F238E27FC236}">
                  <a16:creationId xmlns:a16="http://schemas.microsoft.com/office/drawing/2014/main" id="{43CE7F74-3601-51EE-6ECD-99A2FBECE10C}"/>
                </a:ext>
              </a:extLst>
            </p:cNvPr>
            <p:cNvSpPr/>
            <p:nvPr/>
          </p:nvSpPr>
          <p:spPr>
            <a:xfrm>
              <a:off x="0" y="0"/>
              <a:ext cx="3294296" cy="2837626"/>
            </a:xfrm>
            <a:custGeom>
              <a:avLst/>
              <a:gdLst/>
              <a:ahLst/>
              <a:cxnLst/>
              <a:rect l="l" t="t" r="r" b="b"/>
              <a:pathLst>
                <a:path w="3294296" h="2837626">
                  <a:moveTo>
                    <a:pt x="3169836" y="2837626"/>
                  </a:moveTo>
                  <a:lnTo>
                    <a:pt x="124460" y="2837626"/>
                  </a:lnTo>
                  <a:cubicBezTo>
                    <a:pt x="55880" y="2837626"/>
                    <a:pt x="0" y="2781746"/>
                    <a:pt x="0" y="2713166"/>
                  </a:cubicBezTo>
                  <a:lnTo>
                    <a:pt x="0" y="124460"/>
                  </a:lnTo>
                  <a:cubicBezTo>
                    <a:pt x="0" y="55880"/>
                    <a:pt x="55880" y="0"/>
                    <a:pt x="124460" y="0"/>
                  </a:cubicBezTo>
                  <a:lnTo>
                    <a:pt x="3169836" y="0"/>
                  </a:lnTo>
                  <a:cubicBezTo>
                    <a:pt x="3238416" y="0"/>
                    <a:pt x="3294296" y="55880"/>
                    <a:pt x="3294296" y="124460"/>
                  </a:cubicBezTo>
                  <a:lnTo>
                    <a:pt x="3294296" y="2713166"/>
                  </a:lnTo>
                  <a:cubicBezTo>
                    <a:pt x="3294296" y="2781746"/>
                    <a:pt x="3238416" y="2837626"/>
                    <a:pt x="3169836" y="2837626"/>
                  </a:cubicBezTo>
                  <a:close/>
                </a:path>
              </a:pathLst>
            </a:custGeom>
            <a:solidFill>
              <a:srgbClr val="FFFFFF"/>
            </a:solidFill>
          </p:spPr>
          <p:txBody>
            <a:bodyPr/>
            <a:lstStyle/>
            <a:p>
              <a:endParaRPr lang="en-US"/>
            </a:p>
          </p:txBody>
        </p:sp>
      </p:grpSp>
      <p:sp>
        <p:nvSpPr>
          <p:cNvPr id="5" name="TextBox 5">
            <a:extLst>
              <a:ext uri="{FF2B5EF4-FFF2-40B4-BE49-F238E27FC236}">
                <a16:creationId xmlns:a16="http://schemas.microsoft.com/office/drawing/2014/main" id="{6F077B42-CFD9-BACC-09F6-82193510B1D7}"/>
              </a:ext>
            </a:extLst>
          </p:cNvPr>
          <p:cNvSpPr txBox="1"/>
          <p:nvPr/>
        </p:nvSpPr>
        <p:spPr>
          <a:xfrm>
            <a:off x="7737085" y="1046743"/>
            <a:ext cx="9812965" cy="7687297"/>
          </a:xfrm>
          <a:prstGeom prst="rect">
            <a:avLst/>
          </a:prstGeom>
        </p:spPr>
        <p:txBody>
          <a:bodyPr wrap="square" lIns="0" tIns="0" rIns="0" bIns="0" rtlCol="0" anchor="t">
            <a:spAutoFit/>
          </a:bodyPr>
          <a:lstStyle/>
          <a:p>
            <a:pPr marL="626110" lvl="1" indent="-313055">
              <a:lnSpc>
                <a:spcPts val="5539"/>
              </a:lnSpc>
              <a:buFont typeface="Arial"/>
              <a:buChar char="•"/>
            </a:pPr>
            <a:r>
              <a:rPr lang="en-US" sz="3200" spc="58">
                <a:solidFill>
                  <a:srgbClr val="000000"/>
                </a:solidFill>
                <a:latin typeface="Segoe UI"/>
                <a:ea typeface="Open Sans"/>
                <a:cs typeface="Open Sans"/>
              </a:rPr>
              <a:t>Worker's compensation cases</a:t>
            </a:r>
          </a:p>
          <a:p>
            <a:pPr marL="626110" lvl="1" indent="-313055">
              <a:lnSpc>
                <a:spcPts val="5539"/>
              </a:lnSpc>
              <a:buFont typeface="Arial"/>
              <a:buChar char="•"/>
            </a:pPr>
            <a:r>
              <a:rPr lang="en-US" sz="3200" spc="58">
                <a:solidFill>
                  <a:srgbClr val="000000"/>
                </a:solidFill>
                <a:latin typeface="Segoe UI"/>
                <a:ea typeface="Open Sans"/>
                <a:cs typeface="Open Sans"/>
              </a:rPr>
              <a:t>Social security eligibility or appeals</a:t>
            </a:r>
          </a:p>
          <a:p>
            <a:pPr marL="626110" lvl="1" indent="-313055">
              <a:lnSpc>
                <a:spcPts val="5539"/>
              </a:lnSpc>
              <a:buFont typeface="Arial"/>
              <a:buChar char="•"/>
            </a:pPr>
            <a:r>
              <a:rPr lang="en-US" sz="3200" spc="58">
                <a:solidFill>
                  <a:srgbClr val="000000"/>
                </a:solidFill>
                <a:latin typeface="Segoe UI"/>
                <a:ea typeface="Open Sans"/>
                <a:cs typeface="Open Sans"/>
              </a:rPr>
              <a:t>The DACVU Team will not handle any case where the option to have a court appointed attorney is available, including criminal defense, contempt, or child in need of care (CINC) cases</a:t>
            </a:r>
          </a:p>
          <a:p>
            <a:pPr marL="626110" lvl="1" indent="-313055">
              <a:lnSpc>
                <a:spcPts val="5539"/>
              </a:lnSpc>
              <a:buFont typeface="Arial"/>
              <a:buChar char="•"/>
            </a:pPr>
            <a:r>
              <a:rPr lang="en-US" sz="3200" spc="58">
                <a:solidFill>
                  <a:srgbClr val="000000"/>
                </a:solidFill>
                <a:latin typeface="Segoe UI"/>
                <a:ea typeface="Open Sans"/>
                <a:cs typeface="Open Sans"/>
              </a:rPr>
              <a:t>Tort litigation of any type – will not handle medical malpractice cases or bring any lawsuit for money against a person or a business</a:t>
            </a:r>
          </a:p>
          <a:p>
            <a:pPr marL="626110" lvl="1" indent="-313055">
              <a:lnSpc>
                <a:spcPts val="5539"/>
              </a:lnSpc>
              <a:buFont typeface="Arial"/>
              <a:buChar char="•"/>
            </a:pPr>
            <a:r>
              <a:rPr lang="en-US" sz="3200" spc="58">
                <a:solidFill>
                  <a:srgbClr val="000000"/>
                </a:solidFill>
                <a:latin typeface="Segoe UI"/>
                <a:ea typeface="Open Sans"/>
                <a:cs typeface="Open Sans"/>
              </a:rPr>
              <a:t>Consumer complaints that aren't fraud or scams</a:t>
            </a:r>
          </a:p>
          <a:p>
            <a:pPr marL="626110" lvl="1" indent="-313055">
              <a:lnSpc>
                <a:spcPts val="5539"/>
              </a:lnSpc>
              <a:buFont typeface="Arial"/>
              <a:buChar char="•"/>
            </a:pPr>
            <a:r>
              <a:rPr lang="en-US" sz="3200" spc="58">
                <a:solidFill>
                  <a:srgbClr val="000000"/>
                </a:solidFill>
                <a:latin typeface="Segoe UI"/>
                <a:ea typeface="Open Sans"/>
                <a:cs typeface="Open Sans"/>
              </a:rPr>
              <a:t>Estate planning or will drafting</a:t>
            </a:r>
            <a:endParaRPr lang="en-US"/>
          </a:p>
        </p:txBody>
      </p:sp>
      <p:sp>
        <p:nvSpPr>
          <p:cNvPr id="6" name="TextBox 6">
            <a:extLst>
              <a:ext uri="{FF2B5EF4-FFF2-40B4-BE49-F238E27FC236}">
                <a16:creationId xmlns:a16="http://schemas.microsoft.com/office/drawing/2014/main" id="{C0D6CDAC-5008-FD7A-96B9-9801E3B206F0}"/>
              </a:ext>
            </a:extLst>
          </p:cNvPr>
          <p:cNvSpPr txBox="1"/>
          <p:nvPr/>
        </p:nvSpPr>
        <p:spPr>
          <a:xfrm>
            <a:off x="1028700" y="3011013"/>
            <a:ext cx="6104121" cy="4428969"/>
          </a:xfrm>
          <a:prstGeom prst="rect">
            <a:avLst/>
          </a:prstGeom>
        </p:spPr>
        <p:txBody>
          <a:bodyPr lIns="0" tIns="0" rIns="0" bIns="0" rtlCol="0" anchor="t">
            <a:spAutoFit/>
          </a:bodyPr>
          <a:lstStyle/>
          <a:p>
            <a:pPr>
              <a:lnSpc>
                <a:spcPts val="8840"/>
              </a:lnSpc>
              <a:spcBef>
                <a:spcPct val="0"/>
              </a:spcBef>
            </a:pPr>
            <a:r>
              <a:rPr lang="en-US" sz="6800" spc="-68">
                <a:solidFill>
                  <a:srgbClr val="1D2850"/>
                </a:solidFill>
                <a:latin typeface="Playfair Display Black"/>
              </a:rPr>
              <a:t>Types of Cases the DACVU Team Does </a:t>
            </a:r>
            <a:r>
              <a:rPr lang="en-US" sz="6800" u="sng" spc="-68">
                <a:solidFill>
                  <a:srgbClr val="1D2850"/>
                </a:solidFill>
                <a:latin typeface="Playfair Display Black"/>
              </a:rPr>
              <a:t>NOT</a:t>
            </a:r>
            <a:r>
              <a:rPr lang="en-US" sz="6800" spc="-68">
                <a:solidFill>
                  <a:srgbClr val="1D2850"/>
                </a:solidFill>
                <a:latin typeface="Playfair Display Black"/>
              </a:rPr>
              <a:t> Accept</a:t>
            </a:r>
          </a:p>
        </p:txBody>
      </p:sp>
    </p:spTree>
    <p:extLst>
      <p:ext uri="{BB962C8B-B14F-4D97-AF65-F5344CB8AC3E}">
        <p14:creationId xmlns:p14="http://schemas.microsoft.com/office/powerpoint/2010/main" val="2392465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p:cNvGrpSpPr/>
        <p:nvPr/>
      </p:nvGrpSpPr>
      <p:grpSpPr>
        <a:xfrm>
          <a:off x="0" y="0"/>
          <a:ext cx="0" cy="0"/>
          <a:chOff x="0" y="0"/>
          <a:chExt cx="0" cy="0"/>
        </a:xfrm>
      </p:grpSpPr>
      <p:sp>
        <p:nvSpPr>
          <p:cNvPr id="2" name="AutoShape 2"/>
          <p:cNvSpPr/>
          <p:nvPr/>
        </p:nvSpPr>
        <p:spPr>
          <a:xfrm>
            <a:off x="8779463" y="0"/>
            <a:ext cx="9644330" cy="10287000"/>
          </a:xfrm>
          <a:prstGeom prst="rect">
            <a:avLst/>
          </a:prstGeom>
          <a:solidFill>
            <a:srgbClr val="D07326"/>
          </a:solidFill>
        </p:spPr>
        <p:txBody>
          <a:bodyPr/>
          <a:lstStyle/>
          <a:p>
            <a:endParaRPr lang="en-US"/>
          </a:p>
        </p:txBody>
      </p:sp>
      <p:grpSp>
        <p:nvGrpSpPr>
          <p:cNvPr id="3" name="Group 3"/>
          <p:cNvGrpSpPr/>
          <p:nvPr/>
        </p:nvGrpSpPr>
        <p:grpSpPr>
          <a:xfrm>
            <a:off x="7520688" y="1028700"/>
            <a:ext cx="10255682" cy="8388601"/>
            <a:chOff x="0" y="0"/>
            <a:chExt cx="3294296" cy="2837626"/>
          </a:xfrm>
        </p:grpSpPr>
        <p:sp>
          <p:nvSpPr>
            <p:cNvPr id="4" name="Freeform 4"/>
            <p:cNvSpPr/>
            <p:nvPr/>
          </p:nvSpPr>
          <p:spPr>
            <a:xfrm>
              <a:off x="0" y="0"/>
              <a:ext cx="3294296" cy="2837626"/>
            </a:xfrm>
            <a:custGeom>
              <a:avLst/>
              <a:gdLst/>
              <a:ahLst/>
              <a:cxnLst/>
              <a:rect l="l" t="t" r="r" b="b"/>
              <a:pathLst>
                <a:path w="3294296" h="2837626">
                  <a:moveTo>
                    <a:pt x="3169836" y="2837626"/>
                  </a:moveTo>
                  <a:lnTo>
                    <a:pt x="124460" y="2837626"/>
                  </a:lnTo>
                  <a:cubicBezTo>
                    <a:pt x="55880" y="2837626"/>
                    <a:pt x="0" y="2781746"/>
                    <a:pt x="0" y="2713166"/>
                  </a:cubicBezTo>
                  <a:lnTo>
                    <a:pt x="0" y="124460"/>
                  </a:lnTo>
                  <a:cubicBezTo>
                    <a:pt x="0" y="55880"/>
                    <a:pt x="55880" y="0"/>
                    <a:pt x="124460" y="0"/>
                  </a:cubicBezTo>
                  <a:lnTo>
                    <a:pt x="3169836" y="0"/>
                  </a:lnTo>
                  <a:cubicBezTo>
                    <a:pt x="3238416" y="0"/>
                    <a:pt x="3294296" y="55880"/>
                    <a:pt x="3294296" y="124460"/>
                  </a:cubicBezTo>
                  <a:lnTo>
                    <a:pt x="3294296" y="2713166"/>
                  </a:lnTo>
                  <a:cubicBezTo>
                    <a:pt x="3294296" y="2781746"/>
                    <a:pt x="3238416" y="2837626"/>
                    <a:pt x="3169836" y="2837626"/>
                  </a:cubicBezTo>
                  <a:close/>
                </a:path>
              </a:pathLst>
            </a:custGeom>
            <a:solidFill>
              <a:srgbClr val="FFFFFF"/>
            </a:solidFill>
          </p:spPr>
          <p:txBody>
            <a:bodyPr/>
            <a:lstStyle/>
            <a:p>
              <a:endParaRPr lang="en-US"/>
            </a:p>
          </p:txBody>
        </p:sp>
      </p:grpSp>
      <p:sp>
        <p:nvSpPr>
          <p:cNvPr id="5" name="TextBox 5"/>
          <p:cNvSpPr txBox="1"/>
          <p:nvPr/>
        </p:nvSpPr>
        <p:spPr>
          <a:xfrm>
            <a:off x="7654675" y="1453666"/>
            <a:ext cx="9742781" cy="7964424"/>
          </a:xfrm>
          <a:prstGeom prst="rect">
            <a:avLst/>
          </a:prstGeom>
        </p:spPr>
        <p:txBody>
          <a:bodyPr wrap="square" lIns="0" tIns="0" rIns="0" bIns="0" rtlCol="0" anchor="t">
            <a:spAutoFit/>
          </a:bodyPr>
          <a:lstStyle/>
          <a:p>
            <a:pPr marL="626110" lvl="1" indent="-313055">
              <a:lnSpc>
                <a:spcPts val="5539"/>
              </a:lnSpc>
              <a:buFont typeface="Arial"/>
              <a:buChar char="•"/>
            </a:pPr>
            <a:r>
              <a:rPr lang="en-US" sz="3200" spc="58">
                <a:solidFill>
                  <a:srgbClr val="000000"/>
                </a:solidFill>
                <a:latin typeface="Segoe UI"/>
                <a:ea typeface="Open Sans"/>
                <a:cs typeface="Open Sans"/>
              </a:rPr>
              <a:t>Worker's compensation cases</a:t>
            </a:r>
          </a:p>
          <a:p>
            <a:pPr marL="626110" lvl="1" indent="-313055">
              <a:lnSpc>
                <a:spcPts val="5539"/>
              </a:lnSpc>
              <a:buFont typeface="Arial"/>
              <a:buChar char="•"/>
            </a:pPr>
            <a:r>
              <a:rPr lang="en-US" sz="3200" spc="58">
                <a:solidFill>
                  <a:srgbClr val="000000"/>
                </a:solidFill>
                <a:latin typeface="Segoe UI"/>
                <a:ea typeface="Open Sans"/>
                <a:cs typeface="Open Sans"/>
              </a:rPr>
              <a:t>Social security eligibility or appeals</a:t>
            </a:r>
          </a:p>
          <a:p>
            <a:pPr marL="626110" lvl="1" indent="-313055">
              <a:lnSpc>
                <a:spcPts val="5539"/>
              </a:lnSpc>
              <a:buFont typeface="Arial"/>
              <a:buChar char="•"/>
            </a:pPr>
            <a:r>
              <a:rPr lang="en-US" sz="3200" spc="58">
                <a:solidFill>
                  <a:srgbClr val="000000"/>
                </a:solidFill>
                <a:latin typeface="Segoe UI"/>
                <a:ea typeface="Open Sans"/>
                <a:cs typeface="Open Sans"/>
              </a:rPr>
              <a:t>Divorce cases</a:t>
            </a:r>
          </a:p>
          <a:p>
            <a:pPr marL="626110" lvl="1" indent="-313055">
              <a:lnSpc>
                <a:spcPts val="5539"/>
              </a:lnSpc>
              <a:buFont typeface="Arial"/>
              <a:buChar char="•"/>
            </a:pPr>
            <a:r>
              <a:rPr lang="en-US" sz="3200" spc="58">
                <a:solidFill>
                  <a:srgbClr val="000000"/>
                </a:solidFill>
                <a:latin typeface="Segoe UI"/>
                <a:ea typeface="Open Sans"/>
                <a:cs typeface="Open Sans"/>
              </a:rPr>
              <a:t>Legal representation of parents in child custody cases or representation in child in need of care (CINC) cases</a:t>
            </a:r>
          </a:p>
          <a:p>
            <a:pPr marL="626110" lvl="1" indent="-313055">
              <a:lnSpc>
                <a:spcPts val="5539"/>
              </a:lnSpc>
              <a:buFont typeface="Arial"/>
              <a:buChar char="•"/>
            </a:pPr>
            <a:r>
              <a:rPr lang="en-US" sz="3200" spc="58">
                <a:solidFill>
                  <a:srgbClr val="000000"/>
                </a:solidFill>
                <a:latin typeface="Segoe UI"/>
                <a:ea typeface="Open Sans"/>
                <a:cs typeface="Open Sans"/>
              </a:rPr>
              <a:t>Criminal defense representation</a:t>
            </a:r>
          </a:p>
          <a:p>
            <a:pPr marL="626110" lvl="1" indent="-313055">
              <a:lnSpc>
                <a:spcPts val="5539"/>
              </a:lnSpc>
              <a:buFont typeface="Arial"/>
              <a:buChar char="•"/>
            </a:pPr>
            <a:r>
              <a:rPr lang="en-US" sz="3200" spc="58">
                <a:solidFill>
                  <a:srgbClr val="000000"/>
                </a:solidFill>
                <a:latin typeface="Segoe UI"/>
                <a:ea typeface="Open Sans"/>
                <a:cs typeface="Open Sans"/>
              </a:rPr>
              <a:t>Estate planning or will drafting</a:t>
            </a:r>
          </a:p>
          <a:p>
            <a:pPr marL="626110" lvl="1" indent="-313055">
              <a:lnSpc>
                <a:spcPts val="5539"/>
              </a:lnSpc>
              <a:buFont typeface="Arial"/>
              <a:buChar char="•"/>
            </a:pPr>
            <a:r>
              <a:rPr lang="en-US" sz="3200" b="1" spc="58">
                <a:solidFill>
                  <a:srgbClr val="000000"/>
                </a:solidFill>
                <a:latin typeface="Segoe UI"/>
                <a:ea typeface="Open Sans"/>
                <a:cs typeface="Open Sans"/>
              </a:rPr>
              <a:t>Any legal representation that does not relate directly to the disability rights of the Kansan</a:t>
            </a:r>
          </a:p>
          <a:p>
            <a:pPr algn="l">
              <a:lnSpc>
                <a:spcPts val="8578"/>
              </a:lnSpc>
            </a:pPr>
            <a:endParaRPr lang="en-US" sz="2900" spc="58">
              <a:solidFill>
                <a:srgbClr val="000000"/>
              </a:solidFill>
              <a:latin typeface="Playfair Display"/>
            </a:endParaRPr>
          </a:p>
        </p:txBody>
      </p:sp>
      <p:sp>
        <p:nvSpPr>
          <p:cNvPr id="6" name="TextBox 6"/>
          <p:cNvSpPr txBox="1"/>
          <p:nvPr/>
        </p:nvSpPr>
        <p:spPr>
          <a:xfrm>
            <a:off x="1028700" y="3011013"/>
            <a:ext cx="6104121" cy="4428969"/>
          </a:xfrm>
          <a:prstGeom prst="rect">
            <a:avLst/>
          </a:prstGeom>
        </p:spPr>
        <p:txBody>
          <a:bodyPr lIns="0" tIns="0" rIns="0" bIns="0" rtlCol="0" anchor="t">
            <a:spAutoFit/>
          </a:bodyPr>
          <a:lstStyle/>
          <a:p>
            <a:pPr>
              <a:lnSpc>
                <a:spcPts val="8840"/>
              </a:lnSpc>
              <a:spcBef>
                <a:spcPct val="0"/>
              </a:spcBef>
            </a:pPr>
            <a:r>
              <a:rPr lang="en-US" sz="6800" spc="-68">
                <a:solidFill>
                  <a:srgbClr val="1D2850"/>
                </a:solidFill>
                <a:latin typeface="Playfair Display Black"/>
              </a:rPr>
              <a:t>Types of Cases the P&amp;A Team Does </a:t>
            </a:r>
            <a:r>
              <a:rPr lang="en-US" sz="6800" u="sng" spc="-68">
                <a:solidFill>
                  <a:srgbClr val="1D2850"/>
                </a:solidFill>
                <a:latin typeface="Playfair Display Black"/>
              </a:rPr>
              <a:t>NOT</a:t>
            </a:r>
            <a:r>
              <a:rPr lang="en-US" sz="6800" spc="-68">
                <a:solidFill>
                  <a:srgbClr val="1D2850"/>
                </a:solidFill>
                <a:latin typeface="Playfair Display Black"/>
              </a:rPr>
              <a:t> Accept</a:t>
            </a:r>
          </a:p>
        </p:txBody>
      </p:sp>
    </p:spTree>
    <p:extLst>
      <p:ext uri="{BB962C8B-B14F-4D97-AF65-F5344CB8AC3E}">
        <p14:creationId xmlns:p14="http://schemas.microsoft.com/office/powerpoint/2010/main" val="3037588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a:extLst>
            <a:ext uri="{FF2B5EF4-FFF2-40B4-BE49-F238E27FC236}">
              <a16:creationId xmlns:a16="http://schemas.microsoft.com/office/drawing/2014/main" id="{B42870C8-F691-AA6B-6805-1D5603FFF4ED}"/>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782B9C8D-BC78-C9D4-4002-F421B5F2048B}"/>
              </a:ext>
            </a:extLst>
          </p:cNvPr>
          <p:cNvSpPr/>
          <p:nvPr/>
        </p:nvSpPr>
        <p:spPr>
          <a:xfrm>
            <a:off x="8779463" y="0"/>
            <a:ext cx="9644330" cy="10287000"/>
          </a:xfrm>
          <a:prstGeom prst="rect">
            <a:avLst/>
          </a:prstGeom>
          <a:solidFill>
            <a:srgbClr val="D07326"/>
          </a:solidFill>
        </p:spPr>
        <p:txBody>
          <a:bodyPr/>
          <a:lstStyle/>
          <a:p>
            <a:endParaRPr lang="en-US"/>
          </a:p>
        </p:txBody>
      </p:sp>
      <p:grpSp>
        <p:nvGrpSpPr>
          <p:cNvPr id="4" name="Group 4">
            <a:extLst>
              <a:ext uri="{FF2B5EF4-FFF2-40B4-BE49-F238E27FC236}">
                <a16:creationId xmlns:a16="http://schemas.microsoft.com/office/drawing/2014/main" id="{94E9CFF1-72E4-0B41-C91E-4FA6E408C664}"/>
              </a:ext>
            </a:extLst>
          </p:cNvPr>
          <p:cNvGrpSpPr/>
          <p:nvPr/>
        </p:nvGrpSpPr>
        <p:grpSpPr>
          <a:xfrm>
            <a:off x="9144000" y="662906"/>
            <a:ext cx="8806130" cy="8887479"/>
            <a:chOff x="0" y="0"/>
            <a:chExt cx="2811652" cy="2837626"/>
          </a:xfrm>
        </p:grpSpPr>
        <p:sp>
          <p:nvSpPr>
            <p:cNvPr id="5" name="Freeform 5">
              <a:extLst>
                <a:ext uri="{FF2B5EF4-FFF2-40B4-BE49-F238E27FC236}">
                  <a16:creationId xmlns:a16="http://schemas.microsoft.com/office/drawing/2014/main" id="{8C1EC8FF-5B2D-18DF-7CD4-758E363EA076}"/>
                </a:ext>
              </a:extLst>
            </p:cNvPr>
            <p:cNvSpPr/>
            <p:nvPr/>
          </p:nvSpPr>
          <p:spPr>
            <a:xfrm>
              <a:off x="0" y="0"/>
              <a:ext cx="2811652" cy="2837626"/>
            </a:xfrm>
            <a:custGeom>
              <a:avLst/>
              <a:gdLst/>
              <a:ahLst/>
              <a:cxnLst/>
              <a:rect l="l" t="t" r="r" b="b"/>
              <a:pathLst>
                <a:path w="2811652" h="2837626">
                  <a:moveTo>
                    <a:pt x="2687192" y="2837626"/>
                  </a:moveTo>
                  <a:lnTo>
                    <a:pt x="124460" y="2837626"/>
                  </a:lnTo>
                  <a:cubicBezTo>
                    <a:pt x="55880" y="2837626"/>
                    <a:pt x="0" y="2781746"/>
                    <a:pt x="0" y="2713166"/>
                  </a:cubicBezTo>
                  <a:lnTo>
                    <a:pt x="0" y="124460"/>
                  </a:lnTo>
                  <a:cubicBezTo>
                    <a:pt x="0" y="55880"/>
                    <a:pt x="55880" y="0"/>
                    <a:pt x="124460" y="0"/>
                  </a:cubicBezTo>
                  <a:lnTo>
                    <a:pt x="2687192" y="0"/>
                  </a:lnTo>
                  <a:cubicBezTo>
                    <a:pt x="2755772" y="0"/>
                    <a:pt x="2811652" y="55880"/>
                    <a:pt x="2811652" y="124460"/>
                  </a:cubicBezTo>
                  <a:lnTo>
                    <a:pt x="2811652" y="2713166"/>
                  </a:lnTo>
                  <a:cubicBezTo>
                    <a:pt x="2811652" y="2781746"/>
                    <a:pt x="2755772" y="2837626"/>
                    <a:pt x="2687192" y="2837626"/>
                  </a:cubicBezTo>
                  <a:close/>
                </a:path>
              </a:pathLst>
            </a:custGeom>
            <a:solidFill>
              <a:srgbClr val="FFFFFF"/>
            </a:solidFill>
          </p:spPr>
          <p:txBody>
            <a:bodyPr/>
            <a:lstStyle/>
            <a:p>
              <a:endParaRPr lang="en-US"/>
            </a:p>
          </p:txBody>
        </p:sp>
      </p:grpSp>
      <p:sp>
        <p:nvSpPr>
          <p:cNvPr id="6" name="Freeform 6">
            <a:extLst>
              <a:ext uri="{FF2B5EF4-FFF2-40B4-BE49-F238E27FC236}">
                <a16:creationId xmlns:a16="http://schemas.microsoft.com/office/drawing/2014/main" id="{BF4800AF-16C8-2D2A-6356-4DF35FA781D0}"/>
              </a:ext>
            </a:extLst>
          </p:cNvPr>
          <p:cNvSpPr/>
          <p:nvPr/>
        </p:nvSpPr>
        <p:spPr>
          <a:xfrm>
            <a:off x="9497958" y="3683848"/>
            <a:ext cx="707916" cy="707916"/>
          </a:xfrm>
          <a:custGeom>
            <a:avLst/>
            <a:gdLst/>
            <a:ahLst/>
            <a:cxnLst/>
            <a:rect l="l" t="t" r="r" b="b"/>
            <a:pathLst>
              <a:path w="707916" h="707916">
                <a:moveTo>
                  <a:pt x="0" y="0"/>
                </a:moveTo>
                <a:lnTo>
                  <a:pt x="707915" y="0"/>
                </a:lnTo>
                <a:lnTo>
                  <a:pt x="707915" y="707916"/>
                </a:lnTo>
                <a:lnTo>
                  <a:pt x="0" y="7079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Rounded Rectangle 11">
            <a:extLst>
              <a:ext uri="{FF2B5EF4-FFF2-40B4-BE49-F238E27FC236}">
                <a16:creationId xmlns:a16="http://schemas.microsoft.com/office/drawing/2014/main" id="{B3281ECA-4CD2-AF0D-A447-80C840AE5123}"/>
              </a:ext>
            </a:extLst>
          </p:cNvPr>
          <p:cNvSpPr/>
          <p:nvPr/>
        </p:nvSpPr>
        <p:spPr>
          <a:xfrm rot="5400000">
            <a:off x="1482870" y="1070274"/>
            <a:ext cx="6561181" cy="6709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ED5756B9-E21E-AD5E-C6D9-150655A27AC7}"/>
              </a:ext>
            </a:extLst>
          </p:cNvPr>
          <p:cNvSpPr txBox="1"/>
          <p:nvPr/>
        </p:nvSpPr>
        <p:spPr>
          <a:xfrm>
            <a:off x="2070350" y="1769338"/>
            <a:ext cx="5820017" cy="5180905"/>
          </a:xfrm>
          <a:prstGeom prst="rect">
            <a:avLst/>
          </a:prstGeom>
        </p:spPr>
        <p:txBody>
          <a:bodyPr lIns="0" tIns="0" rIns="0" bIns="0" rtlCol="0" anchor="t">
            <a:spAutoFit/>
          </a:bodyPr>
          <a:lstStyle/>
          <a:p>
            <a:pPr>
              <a:lnSpc>
                <a:spcPts val="10088"/>
              </a:lnSpc>
            </a:pPr>
            <a:r>
              <a:rPr lang="en-US" sz="7750" spc="-77">
                <a:solidFill>
                  <a:srgbClr val="1D2850"/>
                </a:solidFill>
                <a:latin typeface="Playfair Display Black"/>
              </a:rPr>
              <a:t>How to </a:t>
            </a:r>
            <a:endParaRPr lang="en-US" sz="7760" spc="-77">
              <a:solidFill>
                <a:srgbClr val="1D2850"/>
              </a:solidFill>
              <a:latin typeface="Playfair Display Black"/>
            </a:endParaRPr>
          </a:p>
          <a:p>
            <a:pPr>
              <a:lnSpc>
                <a:spcPts val="10088"/>
              </a:lnSpc>
            </a:pPr>
            <a:r>
              <a:rPr lang="en-US" sz="7750" spc="-77">
                <a:solidFill>
                  <a:srgbClr val="1D2850"/>
                </a:solidFill>
                <a:latin typeface="Playfair Display Black"/>
              </a:rPr>
              <a:t>request </a:t>
            </a:r>
          </a:p>
          <a:p>
            <a:pPr marL="0" lvl="0" indent="0">
              <a:lnSpc>
                <a:spcPts val="10088"/>
              </a:lnSpc>
              <a:spcBef>
                <a:spcPct val="0"/>
              </a:spcBef>
            </a:pPr>
            <a:r>
              <a:rPr lang="en-US" sz="7750" spc="-77">
                <a:solidFill>
                  <a:srgbClr val="1D2850"/>
                </a:solidFill>
                <a:latin typeface="Playfair Display Black"/>
              </a:rPr>
              <a:t>DRC’s services</a:t>
            </a:r>
          </a:p>
        </p:txBody>
      </p:sp>
      <p:sp>
        <p:nvSpPr>
          <p:cNvPr id="8" name="Freeform 8">
            <a:extLst>
              <a:ext uri="{FF2B5EF4-FFF2-40B4-BE49-F238E27FC236}">
                <a16:creationId xmlns:a16="http://schemas.microsoft.com/office/drawing/2014/main" id="{CCCB59E9-99DF-8BFC-712D-E2FC689D3B37}"/>
              </a:ext>
            </a:extLst>
          </p:cNvPr>
          <p:cNvSpPr/>
          <p:nvPr/>
        </p:nvSpPr>
        <p:spPr>
          <a:xfrm>
            <a:off x="9487659" y="5424814"/>
            <a:ext cx="707916" cy="544451"/>
          </a:xfrm>
          <a:custGeom>
            <a:avLst/>
            <a:gdLst/>
            <a:ahLst/>
            <a:cxnLst/>
            <a:rect l="l" t="t" r="r" b="b"/>
            <a:pathLst>
              <a:path w="707916" h="544451">
                <a:moveTo>
                  <a:pt x="0" y="0"/>
                </a:moveTo>
                <a:lnTo>
                  <a:pt x="707916" y="0"/>
                </a:lnTo>
                <a:lnTo>
                  <a:pt x="707916" y="544452"/>
                </a:lnTo>
                <a:lnTo>
                  <a:pt x="0" y="5444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6468C0A7-A654-A0D2-48A8-566A2589BA81}"/>
              </a:ext>
            </a:extLst>
          </p:cNvPr>
          <p:cNvSpPr/>
          <p:nvPr/>
        </p:nvSpPr>
        <p:spPr>
          <a:xfrm>
            <a:off x="9437476" y="6834033"/>
            <a:ext cx="808283" cy="638543"/>
          </a:xfrm>
          <a:custGeom>
            <a:avLst/>
            <a:gdLst/>
            <a:ahLst/>
            <a:cxnLst/>
            <a:rect l="l" t="t" r="r" b="b"/>
            <a:pathLst>
              <a:path w="808283" h="638543">
                <a:moveTo>
                  <a:pt x="0" y="0"/>
                </a:moveTo>
                <a:lnTo>
                  <a:pt x="808282" y="0"/>
                </a:lnTo>
                <a:lnTo>
                  <a:pt x="808282" y="638543"/>
                </a:lnTo>
                <a:lnTo>
                  <a:pt x="0" y="6385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B7194108-6F47-72A8-4BD4-A58791F89DBB}"/>
              </a:ext>
            </a:extLst>
          </p:cNvPr>
          <p:cNvSpPr txBox="1"/>
          <p:nvPr/>
        </p:nvSpPr>
        <p:spPr>
          <a:xfrm>
            <a:off x="10446347" y="3779098"/>
            <a:ext cx="8495884" cy="4667945"/>
          </a:xfrm>
          <a:prstGeom prst="rect">
            <a:avLst/>
          </a:prstGeom>
        </p:spPr>
        <p:txBody>
          <a:bodyPr lIns="0" tIns="0" rIns="0" bIns="0" rtlCol="0" anchor="t">
            <a:spAutoFit/>
          </a:bodyPr>
          <a:lstStyle/>
          <a:p>
            <a:pPr>
              <a:lnSpc>
                <a:spcPts val="4652"/>
              </a:lnSpc>
            </a:pPr>
            <a:r>
              <a:rPr lang="en-US" sz="3300" spc="66">
                <a:solidFill>
                  <a:srgbClr val="1D2850"/>
                </a:solidFill>
                <a:latin typeface="Playfair Display Bold"/>
              </a:rPr>
              <a:t>Call our office </a:t>
            </a:r>
            <a:r>
              <a:rPr lang="en-US" sz="3300" spc="66">
                <a:solidFill>
                  <a:srgbClr val="1D2850"/>
                </a:solidFill>
                <a:latin typeface="Playfair Display"/>
              </a:rPr>
              <a:t>at </a:t>
            </a:r>
            <a:r>
              <a:rPr lang="en-US" sz="3300" b="1" spc="66">
                <a:solidFill>
                  <a:srgbClr val="1D2850"/>
                </a:solidFill>
                <a:latin typeface="Playfair Display Bold"/>
              </a:rPr>
              <a:t>1-877-776-1541</a:t>
            </a:r>
            <a:r>
              <a:rPr lang="en-US" sz="3300" spc="66">
                <a:solidFill>
                  <a:srgbClr val="1D2850"/>
                </a:solidFill>
                <a:latin typeface="Playfair Display"/>
              </a:rPr>
              <a:t> </a:t>
            </a:r>
          </a:p>
          <a:p>
            <a:pPr>
              <a:lnSpc>
                <a:spcPts val="4652"/>
              </a:lnSpc>
            </a:pPr>
            <a:r>
              <a:rPr lang="en-US" sz="3300" spc="66">
                <a:solidFill>
                  <a:srgbClr val="1D2850"/>
                </a:solidFill>
                <a:latin typeface="Playfair Display"/>
              </a:rPr>
              <a:t>between 8 a.m. and 5 p.m. M-F</a:t>
            </a:r>
          </a:p>
          <a:p>
            <a:pPr>
              <a:lnSpc>
                <a:spcPts val="4653"/>
              </a:lnSpc>
            </a:pPr>
            <a:endParaRPr lang="en-US" sz="3300" spc="66">
              <a:solidFill>
                <a:srgbClr val="1D2850"/>
              </a:solidFill>
              <a:latin typeface="Playfair Display"/>
            </a:endParaRPr>
          </a:p>
          <a:p>
            <a:pPr>
              <a:lnSpc>
                <a:spcPts val="4652"/>
              </a:lnSpc>
            </a:pPr>
            <a:r>
              <a:rPr lang="en-US" sz="3300" spc="66">
                <a:solidFill>
                  <a:srgbClr val="1D2850"/>
                </a:solidFill>
                <a:latin typeface="Playfair Display Bold"/>
              </a:rPr>
              <a:t>Email</a:t>
            </a:r>
            <a:r>
              <a:rPr lang="en-US" sz="3300" spc="66">
                <a:solidFill>
                  <a:srgbClr val="1D2850"/>
                </a:solidFill>
                <a:latin typeface="Playfair Display"/>
              </a:rPr>
              <a:t> </a:t>
            </a:r>
            <a:r>
              <a:rPr lang="en-US" sz="3300" spc="66">
                <a:solidFill>
                  <a:srgbClr val="1D2850"/>
                </a:solidFill>
                <a:latin typeface="Playfair Display"/>
                <a:hlinkClick r:id="rId9">
                  <a:extLst>
                    <a:ext uri="{A12FA001-AC4F-418D-AE19-62706E023703}">
                      <ahyp:hlinkClr xmlns:ahyp="http://schemas.microsoft.com/office/drawing/2018/hyperlinkcolor" val="tx"/>
                    </a:ext>
                  </a:extLst>
                </a:hlinkClick>
              </a:rPr>
              <a:t>info@drckansas.org</a:t>
            </a:r>
            <a:r>
              <a:rPr lang="en-US" sz="3300" spc="66">
                <a:solidFill>
                  <a:srgbClr val="1D2850"/>
                </a:solidFill>
                <a:latin typeface="Playfair Display"/>
              </a:rPr>
              <a:t> </a:t>
            </a:r>
          </a:p>
          <a:p>
            <a:pPr>
              <a:lnSpc>
                <a:spcPts val="4653"/>
              </a:lnSpc>
            </a:pPr>
            <a:endParaRPr lang="en-US" sz="3300" spc="66">
              <a:solidFill>
                <a:srgbClr val="1D2850"/>
              </a:solidFill>
              <a:latin typeface="Playfair Display"/>
            </a:endParaRPr>
          </a:p>
          <a:p>
            <a:pPr>
              <a:lnSpc>
                <a:spcPts val="4653"/>
              </a:lnSpc>
            </a:pPr>
            <a:r>
              <a:rPr lang="en-US" sz="3300" spc="66">
                <a:solidFill>
                  <a:srgbClr val="1D2850"/>
                </a:solidFill>
                <a:latin typeface="Playfair Display Bold"/>
              </a:rPr>
              <a:t>Use our online intake form </a:t>
            </a:r>
            <a:r>
              <a:rPr lang="en-US" sz="3300" spc="66">
                <a:solidFill>
                  <a:srgbClr val="1D2850"/>
                </a:solidFill>
                <a:latin typeface="Playfair Display"/>
              </a:rPr>
              <a:t>at </a:t>
            </a:r>
            <a:r>
              <a:rPr lang="en-US" sz="3300" spc="66">
                <a:solidFill>
                  <a:srgbClr val="1D2850"/>
                </a:solidFill>
                <a:latin typeface="Playfair Display"/>
                <a:hlinkClick r:id="rId10">
                  <a:extLst>
                    <a:ext uri="{A12FA001-AC4F-418D-AE19-62706E023703}">
                      <ahyp:hlinkClr xmlns:ahyp="http://schemas.microsoft.com/office/drawing/2018/hyperlinkcolor" val="tx"/>
                    </a:ext>
                  </a:extLst>
                </a:hlinkClick>
              </a:rPr>
              <a:t>https://www.drckansas.org/get-help</a:t>
            </a:r>
          </a:p>
          <a:p>
            <a:pPr>
              <a:lnSpc>
                <a:spcPts val="3525"/>
              </a:lnSpc>
            </a:pPr>
            <a:endParaRPr lang="en-US" sz="3300" spc="66">
              <a:solidFill>
                <a:srgbClr val="1D2850"/>
              </a:solidFill>
              <a:latin typeface="Playfair Display"/>
            </a:endParaRPr>
          </a:p>
        </p:txBody>
      </p:sp>
      <p:sp>
        <p:nvSpPr>
          <p:cNvPr id="11" name="TextBox 11">
            <a:extLst>
              <a:ext uri="{FF2B5EF4-FFF2-40B4-BE49-F238E27FC236}">
                <a16:creationId xmlns:a16="http://schemas.microsoft.com/office/drawing/2014/main" id="{186AA0AE-E9C8-F7A0-6C9A-304B82566CE5}"/>
              </a:ext>
            </a:extLst>
          </p:cNvPr>
          <p:cNvSpPr txBox="1"/>
          <p:nvPr/>
        </p:nvSpPr>
        <p:spPr>
          <a:xfrm>
            <a:off x="9344025" y="1359833"/>
            <a:ext cx="8128251" cy="2231380"/>
          </a:xfrm>
          <a:prstGeom prst="rect">
            <a:avLst/>
          </a:prstGeom>
        </p:spPr>
        <p:txBody>
          <a:bodyPr lIns="0" tIns="0" rIns="0" bIns="0" rtlCol="0" anchor="t">
            <a:spAutoFit/>
          </a:bodyPr>
          <a:lstStyle/>
          <a:p>
            <a:pPr algn="ctr">
              <a:lnSpc>
                <a:spcPts val="2860"/>
              </a:lnSpc>
            </a:pPr>
            <a:r>
              <a:rPr lang="en-US" sz="2200" spc="-21">
                <a:solidFill>
                  <a:srgbClr val="000000"/>
                </a:solidFill>
                <a:latin typeface="Playfair Display"/>
              </a:rPr>
              <a:t>NOTE: DRC cannot conduct intakes with third party individuals, such as other agencies that are working with a client on their particular issues. The person with the disability/senior must be the person who contacts our office. It can also be a legal guardian or parent of a minor child. </a:t>
            </a:r>
          </a:p>
          <a:p>
            <a:pPr algn="ctr">
              <a:lnSpc>
                <a:spcPts val="2860"/>
              </a:lnSpc>
              <a:spcBef>
                <a:spcPct val="0"/>
              </a:spcBef>
            </a:pPr>
            <a:endParaRPr lang="en-US" sz="2200" spc="-21">
              <a:solidFill>
                <a:srgbClr val="000000"/>
              </a:solidFill>
              <a:latin typeface="Playfair Display"/>
            </a:endParaRPr>
          </a:p>
        </p:txBody>
      </p:sp>
    </p:spTree>
    <p:extLst>
      <p:ext uri="{BB962C8B-B14F-4D97-AF65-F5344CB8AC3E}">
        <p14:creationId xmlns:p14="http://schemas.microsoft.com/office/powerpoint/2010/main" val="3337973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EDF0"/>
        </a:solidFill>
        <a:effectLst/>
      </p:bgPr>
    </p:bg>
    <p:spTree>
      <p:nvGrpSpPr>
        <p:cNvPr id="1" name="">
          <a:extLst>
            <a:ext uri="{FF2B5EF4-FFF2-40B4-BE49-F238E27FC236}">
              <a16:creationId xmlns:a16="http://schemas.microsoft.com/office/drawing/2014/main" id="{F3C84C0A-6577-00EF-43B6-4F198DD24C8A}"/>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CE5E0542-B1E4-A76F-DE44-9574BC7353C8}"/>
              </a:ext>
            </a:extLst>
          </p:cNvPr>
          <p:cNvSpPr/>
          <p:nvPr/>
        </p:nvSpPr>
        <p:spPr>
          <a:xfrm>
            <a:off x="8779463" y="0"/>
            <a:ext cx="9644330" cy="10287000"/>
          </a:xfrm>
          <a:prstGeom prst="rect">
            <a:avLst/>
          </a:prstGeom>
          <a:solidFill>
            <a:srgbClr val="D07326"/>
          </a:solidFill>
        </p:spPr>
        <p:txBody>
          <a:bodyPr/>
          <a:lstStyle/>
          <a:p>
            <a:endParaRPr lang="en-US"/>
          </a:p>
        </p:txBody>
      </p:sp>
      <p:grpSp>
        <p:nvGrpSpPr>
          <p:cNvPr id="4" name="Group 4">
            <a:extLst>
              <a:ext uri="{FF2B5EF4-FFF2-40B4-BE49-F238E27FC236}">
                <a16:creationId xmlns:a16="http://schemas.microsoft.com/office/drawing/2014/main" id="{98F8B93A-E314-33E6-9F23-D1F76356D590}"/>
              </a:ext>
            </a:extLst>
          </p:cNvPr>
          <p:cNvGrpSpPr/>
          <p:nvPr/>
        </p:nvGrpSpPr>
        <p:grpSpPr>
          <a:xfrm>
            <a:off x="9144000" y="662906"/>
            <a:ext cx="8806130" cy="8887479"/>
            <a:chOff x="0" y="0"/>
            <a:chExt cx="2811652" cy="2837626"/>
          </a:xfrm>
        </p:grpSpPr>
        <p:sp>
          <p:nvSpPr>
            <p:cNvPr id="5" name="Freeform 5">
              <a:extLst>
                <a:ext uri="{FF2B5EF4-FFF2-40B4-BE49-F238E27FC236}">
                  <a16:creationId xmlns:a16="http://schemas.microsoft.com/office/drawing/2014/main" id="{C0396F1B-9BEE-42BD-E045-F5B84EC887B6}"/>
                </a:ext>
              </a:extLst>
            </p:cNvPr>
            <p:cNvSpPr/>
            <p:nvPr/>
          </p:nvSpPr>
          <p:spPr>
            <a:xfrm>
              <a:off x="0" y="0"/>
              <a:ext cx="2811652" cy="2837626"/>
            </a:xfrm>
            <a:custGeom>
              <a:avLst/>
              <a:gdLst/>
              <a:ahLst/>
              <a:cxnLst/>
              <a:rect l="l" t="t" r="r" b="b"/>
              <a:pathLst>
                <a:path w="2811652" h="2837626">
                  <a:moveTo>
                    <a:pt x="2687192" y="2837626"/>
                  </a:moveTo>
                  <a:lnTo>
                    <a:pt x="124460" y="2837626"/>
                  </a:lnTo>
                  <a:cubicBezTo>
                    <a:pt x="55880" y="2837626"/>
                    <a:pt x="0" y="2781746"/>
                    <a:pt x="0" y="2713166"/>
                  </a:cubicBezTo>
                  <a:lnTo>
                    <a:pt x="0" y="124460"/>
                  </a:lnTo>
                  <a:cubicBezTo>
                    <a:pt x="0" y="55880"/>
                    <a:pt x="55880" y="0"/>
                    <a:pt x="124460" y="0"/>
                  </a:cubicBezTo>
                  <a:lnTo>
                    <a:pt x="2687192" y="0"/>
                  </a:lnTo>
                  <a:cubicBezTo>
                    <a:pt x="2755772" y="0"/>
                    <a:pt x="2811652" y="55880"/>
                    <a:pt x="2811652" y="124460"/>
                  </a:cubicBezTo>
                  <a:lnTo>
                    <a:pt x="2811652" y="2713166"/>
                  </a:lnTo>
                  <a:cubicBezTo>
                    <a:pt x="2811652" y="2781746"/>
                    <a:pt x="2755772" y="2837626"/>
                    <a:pt x="2687192" y="2837626"/>
                  </a:cubicBezTo>
                  <a:close/>
                </a:path>
              </a:pathLst>
            </a:custGeom>
            <a:solidFill>
              <a:srgbClr val="FFFFFF"/>
            </a:solidFill>
          </p:spPr>
          <p:txBody>
            <a:bodyPr/>
            <a:lstStyle/>
            <a:p>
              <a:endParaRPr lang="en-US"/>
            </a:p>
          </p:txBody>
        </p:sp>
      </p:grpSp>
      <p:sp>
        <p:nvSpPr>
          <p:cNvPr id="12" name="Rounded Rectangle 11">
            <a:extLst>
              <a:ext uri="{FF2B5EF4-FFF2-40B4-BE49-F238E27FC236}">
                <a16:creationId xmlns:a16="http://schemas.microsoft.com/office/drawing/2014/main" id="{6F4FDE81-0025-933A-EEEC-4B7CC4C5BA26}"/>
              </a:ext>
            </a:extLst>
          </p:cNvPr>
          <p:cNvSpPr/>
          <p:nvPr/>
        </p:nvSpPr>
        <p:spPr>
          <a:xfrm rot="5400000">
            <a:off x="2553802" y="-313275"/>
            <a:ext cx="4120965" cy="606762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DD706773-9A7C-DD2F-C6B5-A8400564BEA3}"/>
              </a:ext>
            </a:extLst>
          </p:cNvPr>
          <p:cNvSpPr txBox="1"/>
          <p:nvPr/>
        </p:nvSpPr>
        <p:spPr>
          <a:xfrm>
            <a:off x="2005341" y="1460061"/>
            <a:ext cx="5959976" cy="2520947"/>
          </a:xfrm>
          <a:prstGeom prst="rect">
            <a:avLst/>
          </a:prstGeom>
        </p:spPr>
        <p:txBody>
          <a:bodyPr wrap="square" lIns="0" tIns="0" rIns="0" bIns="0" rtlCol="0" anchor="t">
            <a:spAutoFit/>
          </a:bodyPr>
          <a:lstStyle/>
          <a:p>
            <a:pPr>
              <a:lnSpc>
                <a:spcPts val="10088"/>
              </a:lnSpc>
            </a:pPr>
            <a:r>
              <a:rPr lang="en-US" sz="7750" spc="-77">
                <a:solidFill>
                  <a:srgbClr val="1D2850"/>
                </a:solidFill>
                <a:latin typeface="Playfair Display Black"/>
              </a:rPr>
              <a:t>Let's Stay </a:t>
            </a:r>
            <a:endParaRPr lang="en-US">
              <a:solidFill>
                <a:srgbClr val="000000"/>
              </a:solidFill>
              <a:latin typeface="Calibri"/>
              <a:cs typeface="Calibri"/>
            </a:endParaRPr>
          </a:p>
          <a:p>
            <a:pPr>
              <a:lnSpc>
                <a:spcPts val="10088"/>
              </a:lnSpc>
            </a:pPr>
            <a:r>
              <a:rPr lang="en-US" sz="7750" spc="-77">
                <a:solidFill>
                  <a:srgbClr val="1D2850"/>
                </a:solidFill>
                <a:latin typeface="Playfair Display Black"/>
              </a:rPr>
              <a:t>Connected!</a:t>
            </a:r>
            <a:endParaRPr lang="en-US">
              <a:cs typeface="Calibri"/>
            </a:endParaRPr>
          </a:p>
        </p:txBody>
      </p:sp>
      <p:sp>
        <p:nvSpPr>
          <p:cNvPr id="8" name="Freeform 8">
            <a:extLst>
              <a:ext uri="{FF2B5EF4-FFF2-40B4-BE49-F238E27FC236}">
                <a16:creationId xmlns:a16="http://schemas.microsoft.com/office/drawing/2014/main" id="{72E4CD11-DFA8-0031-B59B-FC2C03E9362B}"/>
              </a:ext>
            </a:extLst>
          </p:cNvPr>
          <p:cNvSpPr/>
          <p:nvPr/>
        </p:nvSpPr>
        <p:spPr>
          <a:xfrm>
            <a:off x="9534312" y="4666701"/>
            <a:ext cx="707916" cy="544451"/>
          </a:xfrm>
          <a:custGeom>
            <a:avLst/>
            <a:gdLst/>
            <a:ahLst/>
            <a:cxnLst/>
            <a:rect l="l" t="t" r="r" b="b"/>
            <a:pathLst>
              <a:path w="707916" h="544451">
                <a:moveTo>
                  <a:pt x="0" y="0"/>
                </a:moveTo>
                <a:lnTo>
                  <a:pt x="707916" y="0"/>
                </a:lnTo>
                <a:lnTo>
                  <a:pt x="707916" y="544452"/>
                </a:lnTo>
                <a:lnTo>
                  <a:pt x="0" y="54445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6896574B-CC9E-79F1-4AB4-7D9E7B9F7208}"/>
              </a:ext>
            </a:extLst>
          </p:cNvPr>
          <p:cNvSpPr/>
          <p:nvPr/>
        </p:nvSpPr>
        <p:spPr>
          <a:xfrm>
            <a:off x="9484128" y="6338430"/>
            <a:ext cx="808283" cy="638543"/>
          </a:xfrm>
          <a:custGeom>
            <a:avLst/>
            <a:gdLst/>
            <a:ahLst/>
            <a:cxnLst/>
            <a:rect l="l" t="t" r="r" b="b"/>
            <a:pathLst>
              <a:path w="808283" h="638543">
                <a:moveTo>
                  <a:pt x="0" y="0"/>
                </a:moveTo>
                <a:lnTo>
                  <a:pt x="808282" y="0"/>
                </a:lnTo>
                <a:lnTo>
                  <a:pt x="808282" y="638543"/>
                </a:lnTo>
                <a:lnTo>
                  <a:pt x="0" y="63854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E16E8FF7-00D3-4EEF-CF50-A9B77A5D0D5B}"/>
              </a:ext>
            </a:extLst>
          </p:cNvPr>
          <p:cNvSpPr txBox="1"/>
          <p:nvPr/>
        </p:nvSpPr>
        <p:spPr>
          <a:xfrm>
            <a:off x="10609633" y="1679710"/>
            <a:ext cx="7068511" cy="7078861"/>
          </a:xfrm>
          <a:prstGeom prst="rect">
            <a:avLst/>
          </a:prstGeom>
        </p:spPr>
        <p:txBody>
          <a:bodyPr wrap="square" lIns="0" tIns="0" rIns="0" bIns="0" rtlCol="0" anchor="t">
            <a:spAutoFit/>
          </a:bodyPr>
          <a:lstStyle/>
          <a:p>
            <a:pPr>
              <a:lnSpc>
                <a:spcPts val="4652"/>
              </a:lnSpc>
            </a:pPr>
            <a:r>
              <a:rPr lang="en-US" sz="3300" spc="66" dirty="0">
                <a:solidFill>
                  <a:srgbClr val="1D2850"/>
                </a:solidFill>
                <a:latin typeface="Segoe UI"/>
                <a:cs typeface="Segoe UI"/>
              </a:rPr>
              <a:t>Follow us on Social Media </a:t>
            </a:r>
            <a:r>
              <a:rPr lang="en-US" sz="3300" b="1" spc="66" dirty="0">
                <a:solidFill>
                  <a:srgbClr val="1D2850"/>
                </a:solidFill>
                <a:latin typeface="Segoe UI"/>
                <a:cs typeface="Segoe UI"/>
              </a:rPr>
              <a:t>@drckansas</a:t>
            </a:r>
            <a:r>
              <a:rPr lang="en-US" sz="3300" spc="66" dirty="0">
                <a:solidFill>
                  <a:srgbClr val="1D2850"/>
                </a:solidFill>
                <a:latin typeface="Segoe UI"/>
                <a:cs typeface="Segoe UI"/>
              </a:rPr>
              <a:t> on </a:t>
            </a:r>
            <a:r>
              <a:rPr lang="en-US" sz="3300" b="1" spc="66" dirty="0">
                <a:solidFill>
                  <a:srgbClr val="1D2850"/>
                </a:solidFill>
                <a:latin typeface="Segoe UI"/>
                <a:cs typeface="Segoe UI"/>
                <a:hlinkClick r:id="rId7">
                  <a:extLst>
                    <a:ext uri="{A12FA001-AC4F-418D-AE19-62706E023703}">
                      <ahyp:hlinkClr xmlns:ahyp="http://schemas.microsoft.com/office/drawing/2018/hyperlinkcolor" val="tx"/>
                    </a:ext>
                  </a:extLst>
                </a:hlinkClick>
              </a:rPr>
              <a:t>Facebook</a:t>
            </a:r>
            <a:r>
              <a:rPr lang="en-US" sz="3300" spc="66" dirty="0">
                <a:solidFill>
                  <a:srgbClr val="1D2850"/>
                </a:solidFill>
                <a:latin typeface="Segoe UI"/>
                <a:cs typeface="Segoe UI"/>
              </a:rPr>
              <a:t>, </a:t>
            </a:r>
            <a:r>
              <a:rPr lang="en-US" sz="3300" b="1" spc="66" dirty="0">
                <a:solidFill>
                  <a:srgbClr val="1D2850"/>
                </a:solidFill>
                <a:latin typeface="Segoe UI"/>
                <a:cs typeface="Segoe UI"/>
                <a:hlinkClick r:id="rId8">
                  <a:extLst>
                    <a:ext uri="{A12FA001-AC4F-418D-AE19-62706E023703}">
                      <ahyp:hlinkClr xmlns:ahyp="http://schemas.microsoft.com/office/drawing/2018/hyperlinkcolor" val="tx"/>
                    </a:ext>
                  </a:extLst>
                </a:hlinkClick>
              </a:rPr>
              <a:t>X (formerly Twitter)</a:t>
            </a:r>
            <a:r>
              <a:rPr lang="en-US" sz="3300" spc="66" dirty="0">
                <a:solidFill>
                  <a:srgbClr val="1D2850"/>
                </a:solidFill>
                <a:latin typeface="Segoe UI"/>
                <a:cs typeface="Segoe UI"/>
              </a:rPr>
              <a:t>, </a:t>
            </a:r>
            <a:r>
              <a:rPr lang="en-US" sz="3300" b="1" spc="66" dirty="0">
                <a:solidFill>
                  <a:srgbClr val="1D2850"/>
                </a:solidFill>
                <a:latin typeface="Segoe UI"/>
                <a:cs typeface="Segoe UI"/>
                <a:hlinkClick r:id="rId9">
                  <a:extLst>
                    <a:ext uri="{A12FA001-AC4F-418D-AE19-62706E023703}">
                      <ahyp:hlinkClr xmlns:ahyp="http://schemas.microsoft.com/office/drawing/2018/hyperlinkcolor" val="tx"/>
                    </a:ext>
                  </a:extLst>
                </a:hlinkClick>
              </a:rPr>
              <a:t>LinkedIn</a:t>
            </a:r>
            <a:r>
              <a:rPr lang="en-US" sz="3300" spc="66" dirty="0">
                <a:solidFill>
                  <a:srgbClr val="1D2850"/>
                </a:solidFill>
                <a:latin typeface="Segoe UI"/>
                <a:cs typeface="Segoe UI"/>
              </a:rPr>
              <a:t>, </a:t>
            </a:r>
            <a:r>
              <a:rPr lang="en-US" sz="3300" b="1" u="sng" spc="66" dirty="0">
                <a:solidFill>
                  <a:srgbClr val="1D2850"/>
                </a:solidFill>
                <a:latin typeface="Segoe UI"/>
                <a:cs typeface="Segoe UI"/>
              </a:rPr>
              <a:t>Instagram</a:t>
            </a:r>
            <a:r>
              <a:rPr lang="en-US" sz="3300" spc="66" dirty="0">
                <a:solidFill>
                  <a:srgbClr val="1D2850"/>
                </a:solidFill>
                <a:latin typeface="Segoe UI"/>
                <a:cs typeface="Segoe UI"/>
              </a:rPr>
              <a:t>, </a:t>
            </a:r>
            <a:r>
              <a:rPr lang="en-US" sz="3300" b="1" u="sng" spc="66" dirty="0">
                <a:solidFill>
                  <a:srgbClr val="1D2850"/>
                </a:solidFill>
                <a:latin typeface="Segoe UI"/>
                <a:cs typeface="Segoe UI"/>
              </a:rPr>
              <a:t>BlueSky</a:t>
            </a:r>
            <a:r>
              <a:rPr lang="en-US" sz="3300" spc="66" dirty="0">
                <a:solidFill>
                  <a:srgbClr val="1D2850"/>
                </a:solidFill>
                <a:latin typeface="Segoe UI"/>
                <a:cs typeface="Segoe UI"/>
              </a:rPr>
              <a:t>, and </a:t>
            </a:r>
            <a:r>
              <a:rPr lang="en-US" sz="3300" b="1" spc="66" dirty="0">
                <a:solidFill>
                  <a:srgbClr val="1D2850"/>
                </a:solidFill>
                <a:latin typeface="Segoe UI"/>
                <a:cs typeface="Segoe UI"/>
                <a:hlinkClick r:id="rId10">
                  <a:extLst>
                    <a:ext uri="{A12FA001-AC4F-418D-AE19-62706E023703}">
                      <ahyp:hlinkClr xmlns:ahyp="http://schemas.microsoft.com/office/drawing/2018/hyperlinkcolor" val="tx"/>
                    </a:ext>
                  </a:extLst>
                </a:hlinkClick>
              </a:rPr>
              <a:t>Youtube</a:t>
            </a:r>
            <a:endParaRPr lang="en-US" sz="3300" b="1" spc="66" dirty="0">
              <a:solidFill>
                <a:srgbClr val="1D2850"/>
              </a:solidFill>
              <a:latin typeface="Segoe UI"/>
              <a:cs typeface="Segoe UI"/>
            </a:endParaRPr>
          </a:p>
          <a:p>
            <a:pPr>
              <a:lnSpc>
                <a:spcPts val="4653"/>
              </a:lnSpc>
            </a:pPr>
            <a:endParaRPr lang="en-US" sz="3300" spc="66">
              <a:solidFill>
                <a:srgbClr val="1D2850"/>
              </a:solidFill>
              <a:latin typeface="Segoe UI"/>
              <a:cs typeface="Segoe UI"/>
            </a:endParaRPr>
          </a:p>
          <a:p>
            <a:pPr>
              <a:lnSpc>
                <a:spcPts val="4652"/>
              </a:lnSpc>
            </a:pPr>
            <a:r>
              <a:rPr lang="en-US" sz="3300" b="1" spc="66" dirty="0">
                <a:solidFill>
                  <a:srgbClr val="1D2850"/>
                </a:solidFill>
                <a:latin typeface="Segoe UI"/>
                <a:cs typeface="Segoe UI"/>
                <a:hlinkClick r:id="rId11">
                  <a:extLst>
                    <a:ext uri="{A12FA001-AC4F-418D-AE19-62706E023703}">
                      <ahyp:hlinkClr xmlns:ahyp="http://schemas.microsoft.com/office/drawing/2018/hyperlinkcolor" val="tx"/>
                    </a:ext>
                  </a:extLst>
                </a:hlinkClick>
              </a:rPr>
              <a:t>Subscribe to get our email updates</a:t>
            </a:r>
            <a:endParaRPr lang="en-US" sz="3300" b="1" spc="66" dirty="0">
              <a:solidFill>
                <a:srgbClr val="1D2850"/>
              </a:solidFill>
              <a:latin typeface="Segoe UI"/>
              <a:cs typeface="Segoe UI"/>
            </a:endParaRPr>
          </a:p>
          <a:p>
            <a:pPr>
              <a:lnSpc>
                <a:spcPts val="4653"/>
              </a:lnSpc>
            </a:pPr>
            <a:endParaRPr lang="en-US" sz="3300" spc="66">
              <a:solidFill>
                <a:srgbClr val="1D2850"/>
              </a:solidFill>
              <a:latin typeface="Segoe UI"/>
              <a:cs typeface="Segoe UI"/>
            </a:endParaRPr>
          </a:p>
          <a:p>
            <a:pPr>
              <a:lnSpc>
                <a:spcPts val="4653"/>
              </a:lnSpc>
            </a:pPr>
            <a:r>
              <a:rPr lang="en-US" sz="3300" spc="66" dirty="0">
                <a:solidFill>
                  <a:srgbClr val="1D2850"/>
                </a:solidFill>
                <a:latin typeface="Segoe UI"/>
                <a:cs typeface="Segoe UI"/>
              </a:rPr>
              <a:t>Visit our </a:t>
            </a:r>
            <a:r>
              <a:rPr lang="en-US" sz="3300" b="1" spc="66" dirty="0">
                <a:solidFill>
                  <a:srgbClr val="1D2850"/>
                </a:solidFill>
                <a:latin typeface="Segoe UI"/>
                <a:cs typeface="Segoe UI"/>
                <a:hlinkClick r:id="rId12">
                  <a:extLst>
                    <a:ext uri="{A12FA001-AC4F-418D-AE19-62706E023703}">
                      <ahyp:hlinkClr xmlns:ahyp="http://schemas.microsoft.com/office/drawing/2018/hyperlinkcolor" val="tx"/>
                    </a:ext>
                  </a:extLst>
                </a:hlinkClick>
              </a:rPr>
              <a:t>website</a:t>
            </a:r>
            <a:r>
              <a:rPr lang="en-US" sz="3300" b="1" spc="66" dirty="0">
                <a:solidFill>
                  <a:srgbClr val="1D2850"/>
                </a:solidFill>
                <a:latin typeface="Segoe UI"/>
                <a:cs typeface="Segoe UI"/>
              </a:rPr>
              <a:t> (drckansas.org) </a:t>
            </a:r>
            <a:r>
              <a:rPr lang="en-US" sz="3300" spc="66" dirty="0">
                <a:solidFill>
                  <a:srgbClr val="1D2850"/>
                </a:solidFill>
                <a:latin typeface="Segoe UI"/>
                <a:cs typeface="Segoe UI"/>
              </a:rPr>
              <a:t>for updates and new information added to the Resource Center</a:t>
            </a:r>
            <a:endParaRPr lang="en-US" sz="3300" b="1" spc="66" dirty="0">
              <a:solidFill>
                <a:srgbClr val="1D2850"/>
              </a:solidFill>
              <a:latin typeface="Segoe UI"/>
              <a:cs typeface="Segoe UI"/>
            </a:endParaRPr>
          </a:p>
          <a:p>
            <a:pPr>
              <a:lnSpc>
                <a:spcPts val="3525"/>
              </a:lnSpc>
            </a:pPr>
            <a:endParaRPr lang="en-US" sz="3300" spc="66">
              <a:solidFill>
                <a:srgbClr val="1D2850"/>
              </a:solidFill>
              <a:latin typeface="Playfair Display"/>
            </a:endParaRPr>
          </a:p>
        </p:txBody>
      </p:sp>
      <p:pic>
        <p:nvPicPr>
          <p:cNvPr id="14" name="Picture 13" descr="A blue circle with white text bubbles&#10;&#10;Description automatically generated">
            <a:extLst>
              <a:ext uri="{FF2B5EF4-FFF2-40B4-BE49-F238E27FC236}">
                <a16:creationId xmlns:a16="http://schemas.microsoft.com/office/drawing/2014/main" id="{019A8FCE-28CB-7884-F60B-57C4EFE41585}"/>
              </a:ext>
            </a:extLst>
          </p:cNvPr>
          <p:cNvPicPr>
            <a:picLocks noChangeAspect="1"/>
          </p:cNvPicPr>
          <p:nvPr/>
        </p:nvPicPr>
        <p:blipFill>
          <a:blip r:embed="rId13"/>
          <a:stretch>
            <a:fillRect/>
          </a:stretch>
        </p:blipFill>
        <p:spPr>
          <a:xfrm>
            <a:off x="9488844" y="1790895"/>
            <a:ext cx="966496" cy="896906"/>
          </a:xfrm>
          <a:prstGeom prst="rect">
            <a:avLst/>
          </a:prstGeom>
        </p:spPr>
      </p:pic>
      <p:pic>
        <p:nvPicPr>
          <p:cNvPr id="2" name="Picture 1" descr="A blue and white sign&#10;&#10;Description automatically generated">
            <a:extLst>
              <a:ext uri="{FF2B5EF4-FFF2-40B4-BE49-F238E27FC236}">
                <a16:creationId xmlns:a16="http://schemas.microsoft.com/office/drawing/2014/main" id="{66DA88F2-E0CE-DC8B-525B-A14DE2DD6613}"/>
              </a:ext>
            </a:extLst>
          </p:cNvPr>
          <p:cNvPicPr>
            <a:picLocks noChangeAspect="1"/>
          </p:cNvPicPr>
          <p:nvPr/>
        </p:nvPicPr>
        <p:blipFill>
          <a:blip r:embed="rId14"/>
          <a:stretch>
            <a:fillRect/>
          </a:stretch>
        </p:blipFill>
        <p:spPr>
          <a:xfrm>
            <a:off x="1419226" y="5657850"/>
            <a:ext cx="6505575" cy="3886200"/>
          </a:xfrm>
          <a:prstGeom prst="rect">
            <a:avLst/>
          </a:prstGeom>
        </p:spPr>
      </p:pic>
    </p:spTree>
    <p:extLst>
      <p:ext uri="{BB962C8B-B14F-4D97-AF65-F5344CB8AC3E}">
        <p14:creationId xmlns:p14="http://schemas.microsoft.com/office/powerpoint/2010/main" val="392370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5CB5-3A9C-82CB-FA3C-A747F0F627F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A20DAB8-798B-EE59-8CA3-4C0259CD80F3}"/>
              </a:ext>
            </a:extLst>
          </p:cNvPr>
          <p:cNvSpPr/>
          <p:nvPr/>
        </p:nvSpPr>
        <p:spPr>
          <a:xfrm>
            <a:off x="9412" y="9578623"/>
            <a:ext cx="18278588" cy="1416753"/>
          </a:xfrm>
          <a:prstGeom prst="rect">
            <a:avLst/>
          </a:prstGeom>
          <a:solidFill>
            <a:srgbClr val="D07326"/>
          </a:solidFill>
        </p:spPr>
        <p:txBody>
          <a:bodyPr/>
          <a:lstStyle/>
          <a:p>
            <a:endParaRPr lang="en-US"/>
          </a:p>
        </p:txBody>
      </p:sp>
      <p:grpSp>
        <p:nvGrpSpPr>
          <p:cNvPr id="3" name="Group 3">
            <a:extLst>
              <a:ext uri="{FF2B5EF4-FFF2-40B4-BE49-F238E27FC236}">
                <a16:creationId xmlns:a16="http://schemas.microsoft.com/office/drawing/2014/main" id="{C91904A8-C056-1686-D451-455EF5DB4E02}"/>
              </a:ext>
            </a:extLst>
          </p:cNvPr>
          <p:cNvGrpSpPr/>
          <p:nvPr/>
        </p:nvGrpSpPr>
        <p:grpSpPr>
          <a:xfrm>
            <a:off x="828191" y="2880377"/>
            <a:ext cx="16923068" cy="6311592"/>
            <a:chOff x="0" y="0"/>
            <a:chExt cx="4553819" cy="1629006"/>
          </a:xfrm>
        </p:grpSpPr>
        <p:sp>
          <p:nvSpPr>
            <p:cNvPr id="4" name="Freeform 4">
              <a:extLst>
                <a:ext uri="{FF2B5EF4-FFF2-40B4-BE49-F238E27FC236}">
                  <a16:creationId xmlns:a16="http://schemas.microsoft.com/office/drawing/2014/main" id="{AEFB3D4A-0A95-D8F6-EB9D-F168F2FB63F7}"/>
                </a:ext>
              </a:extLst>
            </p:cNvPr>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a:extLst>
              <a:ext uri="{FF2B5EF4-FFF2-40B4-BE49-F238E27FC236}">
                <a16:creationId xmlns:a16="http://schemas.microsoft.com/office/drawing/2014/main" id="{02186222-B5BC-E174-78AE-CBFA7784C982}"/>
              </a:ext>
            </a:extLst>
          </p:cNvPr>
          <p:cNvSpPr txBox="1"/>
          <p:nvPr/>
        </p:nvSpPr>
        <p:spPr>
          <a:xfrm>
            <a:off x="536742" y="1477975"/>
            <a:ext cx="17148176" cy="9178859"/>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We’ve covered who we are at DRC</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Advocacy - How to Advocate for yourself in a respectful manner</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Top Tips for Public Policy Advocacy</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New Kansas Guardianship law &amp; How to use it </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Alternatives to Guardianship – SDM, DPOAs, etc.</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Assistive Technology rights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Special Education rights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Myths about working and keeping your disability benefits</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Medicaid Rights:</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Navigating Medicaid Grievances, Appeals and OAH Hearings</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Understanding Medicaid “Medical </a:t>
            </a:r>
            <a:r>
              <a:rPr lang="en-US" sz="4000" b="1" spc="61" dirty="0" err="1">
                <a:solidFill>
                  <a:srgbClr val="000000"/>
                </a:solidFill>
                <a:latin typeface="Segoe UI"/>
                <a:ea typeface="Open Sans"/>
                <a:cs typeface="Open Sans"/>
              </a:rPr>
              <a:t>Neccesity</a:t>
            </a:r>
            <a:r>
              <a:rPr lang="en-US" sz="4000" b="1" spc="61" dirty="0">
                <a:solidFill>
                  <a:srgbClr val="000000"/>
                </a:solidFill>
                <a:latin typeface="Segoe UI"/>
                <a:ea typeface="Open Sans"/>
                <a:cs typeface="Open Sans"/>
              </a:rPr>
              <a:t>” to obtain coverage</a:t>
            </a:r>
          </a:p>
          <a:p>
            <a:pPr marL="1705610" lvl="3"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EPSDT rights </a:t>
            </a:r>
            <a:r>
              <a:rPr lang="en-US" sz="4000" b="1" spc="61" dirty="0">
                <a:solidFill>
                  <a:srgbClr val="000000"/>
                </a:solidFill>
                <a:latin typeface="Segoe UI"/>
                <a:ea typeface="Open Sans"/>
                <a:cs typeface="Open Sans"/>
                <a:sym typeface="Wingdings" panose="05000000000000000000" pitchFamily="2" charset="2"/>
              </a:rPr>
              <a:t> navigating “Catch 22” issues</a:t>
            </a:r>
            <a:r>
              <a:rPr lang="en-US" sz="4000" b="1" spc="61" dirty="0">
                <a:solidFill>
                  <a:srgbClr val="000000"/>
                </a:solidFill>
                <a:latin typeface="Segoe UI"/>
                <a:ea typeface="Open Sans"/>
                <a:cs typeface="Open Sans"/>
              </a:rPr>
              <a:t> </a:t>
            </a:r>
          </a:p>
          <a:p>
            <a:pPr marL="791210" lvl="1" indent="-457200">
              <a:lnSpc>
                <a:spcPts val="4525"/>
              </a:lnSpc>
              <a:buFont typeface="Arial" panose="020B0604020202020204" pitchFamily="34" charset="0"/>
              <a:buChar char="•"/>
            </a:pPr>
            <a:r>
              <a:rPr lang="en-US" sz="4000" b="1" spc="61" dirty="0">
                <a:solidFill>
                  <a:srgbClr val="000000"/>
                </a:solidFill>
                <a:latin typeface="Segoe UI"/>
                <a:ea typeface="Open Sans"/>
                <a:cs typeface="Open Sans"/>
              </a:rPr>
              <a:t>Housing Rights</a:t>
            </a:r>
          </a:p>
          <a:p>
            <a:pPr marL="668655" lvl="1" indent="-334645">
              <a:lnSpc>
                <a:spcPts val="4525"/>
              </a:lnSpc>
              <a:buFont typeface="Arial"/>
              <a:buChar char="•"/>
            </a:pPr>
            <a:endParaRPr lang="en-US" sz="3099" spc="61" dirty="0">
              <a:solidFill>
                <a:srgbClr val="000000"/>
              </a:solidFill>
              <a:latin typeface="Playfair Display"/>
            </a:endParaRP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a:extLst>
              <a:ext uri="{FF2B5EF4-FFF2-40B4-BE49-F238E27FC236}">
                <a16:creationId xmlns:a16="http://schemas.microsoft.com/office/drawing/2014/main" id="{351F5B07-7AC9-EF8B-D7FF-184427A28E43}"/>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u="sng" spc="-68" dirty="0">
                <a:solidFill>
                  <a:srgbClr val="1D2850"/>
                </a:solidFill>
                <a:latin typeface="Playfair Display Black"/>
              </a:rPr>
              <a:t>Topics we will cover today … </a:t>
            </a:r>
          </a:p>
        </p:txBody>
      </p:sp>
    </p:spTree>
    <p:extLst>
      <p:ext uri="{BB962C8B-B14F-4D97-AF65-F5344CB8AC3E}">
        <p14:creationId xmlns:p14="http://schemas.microsoft.com/office/powerpoint/2010/main" val="211628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619C-425A-A2BD-3DF8-C9615AC4921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F87C8A5-D244-496F-B208-F0C9B2D16832}"/>
              </a:ext>
            </a:extLst>
          </p:cNvPr>
          <p:cNvSpPr/>
          <p:nvPr/>
        </p:nvSpPr>
        <p:spPr>
          <a:xfrm>
            <a:off x="9412" y="9578623"/>
            <a:ext cx="18278588" cy="1416753"/>
          </a:xfrm>
          <a:prstGeom prst="rect">
            <a:avLst/>
          </a:prstGeom>
          <a:solidFill>
            <a:srgbClr val="D07326"/>
          </a:solidFill>
        </p:spPr>
        <p:txBody>
          <a:bodyPr/>
          <a:lstStyle/>
          <a:p>
            <a:endParaRPr lang="en-US"/>
          </a:p>
        </p:txBody>
      </p:sp>
      <p:grpSp>
        <p:nvGrpSpPr>
          <p:cNvPr id="3" name="Group 3">
            <a:extLst>
              <a:ext uri="{FF2B5EF4-FFF2-40B4-BE49-F238E27FC236}">
                <a16:creationId xmlns:a16="http://schemas.microsoft.com/office/drawing/2014/main" id="{E55E75E8-431D-81F1-165A-19BB70E27FEE}"/>
              </a:ext>
            </a:extLst>
          </p:cNvPr>
          <p:cNvGrpSpPr/>
          <p:nvPr/>
        </p:nvGrpSpPr>
        <p:grpSpPr>
          <a:xfrm>
            <a:off x="828191" y="2880377"/>
            <a:ext cx="16923068" cy="6311592"/>
            <a:chOff x="0" y="0"/>
            <a:chExt cx="4553819" cy="1629006"/>
          </a:xfrm>
        </p:grpSpPr>
        <p:sp>
          <p:nvSpPr>
            <p:cNvPr id="4" name="Freeform 4">
              <a:extLst>
                <a:ext uri="{FF2B5EF4-FFF2-40B4-BE49-F238E27FC236}">
                  <a16:creationId xmlns:a16="http://schemas.microsoft.com/office/drawing/2014/main" id="{40F5676A-E52F-7128-F366-7B7589F0F9FE}"/>
                </a:ext>
              </a:extLst>
            </p:cNvPr>
            <p:cNvSpPr/>
            <p:nvPr/>
          </p:nvSpPr>
          <p:spPr>
            <a:xfrm>
              <a:off x="0" y="0"/>
              <a:ext cx="4553819" cy="1629006"/>
            </a:xfrm>
            <a:custGeom>
              <a:avLst/>
              <a:gdLst/>
              <a:ahLst/>
              <a:cxnLst/>
              <a:rect l="l" t="t" r="r" b="b"/>
              <a:pathLst>
                <a:path w="4553819" h="1629006">
                  <a:moveTo>
                    <a:pt x="4429359" y="1629006"/>
                  </a:moveTo>
                  <a:lnTo>
                    <a:pt x="124460" y="1629006"/>
                  </a:lnTo>
                  <a:cubicBezTo>
                    <a:pt x="55880" y="1629006"/>
                    <a:pt x="0" y="1573126"/>
                    <a:pt x="0" y="1504545"/>
                  </a:cubicBezTo>
                  <a:lnTo>
                    <a:pt x="0" y="124460"/>
                  </a:lnTo>
                  <a:cubicBezTo>
                    <a:pt x="0" y="55880"/>
                    <a:pt x="55880" y="0"/>
                    <a:pt x="124460" y="0"/>
                  </a:cubicBezTo>
                  <a:lnTo>
                    <a:pt x="4429359" y="0"/>
                  </a:lnTo>
                  <a:cubicBezTo>
                    <a:pt x="4497939" y="0"/>
                    <a:pt x="4553819" y="55880"/>
                    <a:pt x="4553819" y="124460"/>
                  </a:cubicBezTo>
                  <a:lnTo>
                    <a:pt x="4553819" y="1504546"/>
                  </a:lnTo>
                  <a:cubicBezTo>
                    <a:pt x="4553819" y="1573126"/>
                    <a:pt x="4497939" y="1629006"/>
                    <a:pt x="4429359" y="1629006"/>
                  </a:cubicBezTo>
                  <a:close/>
                </a:path>
              </a:pathLst>
            </a:custGeom>
            <a:solidFill>
              <a:srgbClr val="FFFFFF"/>
            </a:solidFill>
          </p:spPr>
          <p:txBody>
            <a:bodyPr/>
            <a:lstStyle/>
            <a:p>
              <a:endParaRPr lang="en-US"/>
            </a:p>
          </p:txBody>
        </p:sp>
      </p:grpSp>
      <p:sp>
        <p:nvSpPr>
          <p:cNvPr id="5" name="TextBox 5">
            <a:extLst>
              <a:ext uri="{FF2B5EF4-FFF2-40B4-BE49-F238E27FC236}">
                <a16:creationId xmlns:a16="http://schemas.microsoft.com/office/drawing/2014/main" id="{AC6D7CAB-CCE3-BB72-D4F1-04B727059E4D}"/>
              </a:ext>
            </a:extLst>
          </p:cNvPr>
          <p:cNvSpPr txBox="1"/>
          <p:nvPr/>
        </p:nvSpPr>
        <p:spPr>
          <a:xfrm>
            <a:off x="544348" y="3193143"/>
            <a:ext cx="17140570" cy="8024697"/>
          </a:xfrm>
          <a:prstGeom prst="rect">
            <a:avLst/>
          </a:prstGeom>
        </p:spPr>
        <p:txBody>
          <a:bodyPr wrap="square" lIns="0" tIns="0" rIns="0" bIns="0" rtlCol="0" anchor="t">
            <a:spAutoFit/>
          </a:bodyPr>
          <a:lstStyle/>
          <a:p>
            <a:pPr marL="1248410" lvl="2" indent="-457200">
              <a:lnSpc>
                <a:spcPts val="4525"/>
              </a:lnSpc>
              <a:buFont typeface="Arial" panose="020B0604020202020204" pitchFamily="34" charset="0"/>
              <a:buChar char="•"/>
            </a:pPr>
            <a:r>
              <a:rPr lang="en-US" sz="4800" b="1" spc="61" dirty="0">
                <a:solidFill>
                  <a:srgbClr val="000000"/>
                </a:solidFill>
                <a:latin typeface="Segoe UI"/>
                <a:ea typeface="Open Sans"/>
                <a:cs typeface="Open Sans"/>
              </a:rPr>
              <a:t>What’s Midwest Nice?  </a:t>
            </a:r>
          </a:p>
          <a:p>
            <a:pPr marL="1248410" lvl="2" indent="-457200">
              <a:lnSpc>
                <a:spcPts val="4525"/>
              </a:lnSpc>
              <a:buFont typeface="Arial" panose="020B0604020202020204" pitchFamily="34" charset="0"/>
              <a:buChar char="•"/>
            </a:pPr>
            <a:endParaRPr lang="en-US" sz="4800" b="1" spc="61" dirty="0">
              <a:solidFill>
                <a:srgbClr val="000000"/>
              </a:solidFill>
              <a:latin typeface="Segoe UI"/>
              <a:ea typeface="Open Sans"/>
              <a:cs typeface="Open Sans"/>
            </a:endParaRPr>
          </a:p>
          <a:p>
            <a:pPr marL="1248410" lvl="2" indent="-457200">
              <a:lnSpc>
                <a:spcPts val="4525"/>
              </a:lnSpc>
              <a:buFont typeface="Arial" panose="020B0604020202020204" pitchFamily="34" charset="0"/>
              <a:buChar char="•"/>
            </a:pPr>
            <a:r>
              <a:rPr lang="en-US" sz="4800" b="1" spc="61" dirty="0">
                <a:solidFill>
                  <a:srgbClr val="000000"/>
                </a:solidFill>
                <a:latin typeface="Segoe UI"/>
                <a:ea typeface="Open Sans"/>
                <a:cs typeface="Open Sans"/>
              </a:rPr>
              <a:t>Why being direct is actually being respectful. </a:t>
            </a:r>
          </a:p>
          <a:p>
            <a:pPr marL="1248410" lvl="2" indent="-457200">
              <a:lnSpc>
                <a:spcPts val="4525"/>
              </a:lnSpc>
              <a:buFont typeface="Arial" panose="020B0604020202020204" pitchFamily="34" charset="0"/>
              <a:buChar char="•"/>
            </a:pPr>
            <a:endParaRPr lang="en-US" sz="4800" b="1" spc="61" dirty="0">
              <a:solidFill>
                <a:srgbClr val="000000"/>
              </a:solidFill>
              <a:latin typeface="Segoe UI"/>
              <a:ea typeface="Open Sans"/>
              <a:cs typeface="Open Sans"/>
            </a:endParaRPr>
          </a:p>
          <a:p>
            <a:pPr marL="1248410" lvl="2" indent="-457200">
              <a:lnSpc>
                <a:spcPts val="4525"/>
              </a:lnSpc>
              <a:buFont typeface="Arial" panose="020B0604020202020204" pitchFamily="34" charset="0"/>
              <a:buChar char="•"/>
            </a:pPr>
            <a:r>
              <a:rPr lang="en-US" sz="4800" b="1" spc="61" dirty="0">
                <a:solidFill>
                  <a:srgbClr val="000000"/>
                </a:solidFill>
                <a:latin typeface="Segoe UI"/>
                <a:ea typeface="Open Sans"/>
                <a:cs typeface="Open Sans"/>
              </a:rPr>
              <a:t>You are not a “burden” – ask for what you need</a:t>
            </a:r>
          </a:p>
          <a:p>
            <a:pPr marL="1248410" lvl="2" indent="-457200">
              <a:lnSpc>
                <a:spcPts val="4525"/>
              </a:lnSpc>
              <a:buFont typeface="Arial" panose="020B0604020202020204" pitchFamily="34" charset="0"/>
              <a:buChar char="•"/>
            </a:pPr>
            <a:endParaRPr lang="en-US" sz="4800" b="1" spc="61" dirty="0">
              <a:solidFill>
                <a:srgbClr val="000000"/>
              </a:solidFill>
              <a:latin typeface="Segoe UI"/>
              <a:ea typeface="Open Sans"/>
              <a:cs typeface="Open Sans"/>
            </a:endParaRPr>
          </a:p>
          <a:p>
            <a:pPr marL="1248410" lvl="2" indent="-457200">
              <a:lnSpc>
                <a:spcPts val="4525"/>
              </a:lnSpc>
              <a:buFont typeface="Arial" panose="020B0604020202020204" pitchFamily="34" charset="0"/>
              <a:buChar char="•"/>
            </a:pPr>
            <a:r>
              <a:rPr lang="en-US" sz="4800" b="1" spc="61" dirty="0">
                <a:solidFill>
                  <a:srgbClr val="000000"/>
                </a:solidFill>
                <a:latin typeface="Segoe UI"/>
                <a:ea typeface="Open Sans"/>
                <a:cs typeface="Open Sans"/>
              </a:rPr>
              <a:t>Asking for what you need is normal … </a:t>
            </a:r>
          </a:p>
          <a:p>
            <a:pPr marL="1705610" lvl="3" indent="-457200">
              <a:lnSpc>
                <a:spcPts val="4525"/>
              </a:lnSpc>
              <a:buFont typeface="Arial" panose="020B0604020202020204" pitchFamily="34" charset="0"/>
              <a:buChar char="•"/>
            </a:pPr>
            <a:r>
              <a:rPr lang="en-US" sz="4800" b="1" spc="61" dirty="0">
                <a:solidFill>
                  <a:srgbClr val="000000"/>
                </a:solidFill>
                <a:latin typeface="Segoe UI"/>
                <a:ea typeface="Open Sans"/>
                <a:cs typeface="Open Sans"/>
              </a:rPr>
              <a:t>Just like disability is normal – normal part of human experience</a:t>
            </a:r>
          </a:p>
          <a:p>
            <a:pPr marL="668655" lvl="1" indent="-334645">
              <a:lnSpc>
                <a:spcPts val="4525"/>
              </a:lnSpc>
              <a:buFont typeface="Arial"/>
              <a:buChar char="•"/>
            </a:pPr>
            <a:endParaRPr lang="en-US" sz="3099" spc="61" dirty="0">
              <a:solidFill>
                <a:srgbClr val="000000"/>
              </a:solidFill>
              <a:latin typeface="Playfair Display"/>
            </a:endParaRPr>
          </a:p>
          <a:p>
            <a:pPr marL="1248410" lvl="2" indent="-457200">
              <a:lnSpc>
                <a:spcPts val="4525"/>
              </a:lnSpc>
              <a:buFont typeface="Arial" panose="020B0604020202020204" pitchFamily="34" charset="0"/>
              <a:buChar char="•"/>
            </a:pPr>
            <a:endParaRPr lang="en-US" sz="4800" b="1" spc="61" dirty="0">
              <a:solidFill>
                <a:srgbClr val="000000"/>
              </a:solidFill>
              <a:latin typeface="Segoe UI"/>
              <a:ea typeface="Open Sans"/>
              <a:cs typeface="Open Sans"/>
            </a:endParaRPr>
          </a:p>
          <a:p>
            <a:pPr marL="1248410" lvl="2" indent="-457200">
              <a:lnSpc>
                <a:spcPts val="4525"/>
              </a:lnSpc>
              <a:buFont typeface="Arial" panose="020B0604020202020204" pitchFamily="34" charset="0"/>
              <a:buChar char="•"/>
            </a:pPr>
            <a:endParaRPr lang="en-US" sz="4800" b="1" spc="61" dirty="0">
              <a:solidFill>
                <a:srgbClr val="000000"/>
              </a:solidFill>
              <a:latin typeface="Segoe UI"/>
              <a:ea typeface="Open Sans"/>
              <a:cs typeface="Open Sans"/>
            </a:endParaRPr>
          </a:p>
          <a:p>
            <a:pPr marL="668655" lvl="1" indent="-334645">
              <a:lnSpc>
                <a:spcPts val="4525"/>
              </a:lnSpc>
              <a:buFont typeface="Arial"/>
              <a:buChar char="•"/>
            </a:pPr>
            <a:endParaRPr lang="en-US" sz="4800" spc="61" dirty="0">
              <a:solidFill>
                <a:srgbClr val="000000"/>
              </a:solidFill>
              <a:latin typeface="Playfair Display"/>
            </a:endParaRP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a:extLst>
              <a:ext uri="{FF2B5EF4-FFF2-40B4-BE49-F238E27FC236}">
                <a16:creationId xmlns:a16="http://schemas.microsoft.com/office/drawing/2014/main" id="{45181BF4-DF1D-1189-0274-089939235079}"/>
              </a:ext>
            </a:extLst>
          </p:cNvPr>
          <p:cNvSpPr txBox="1"/>
          <p:nvPr/>
        </p:nvSpPr>
        <p:spPr>
          <a:xfrm>
            <a:off x="544348" y="434548"/>
            <a:ext cx="16252395" cy="2171941"/>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“Advocacy” is not a dirty word.</a:t>
            </a:r>
          </a:p>
          <a:p>
            <a:pPr marL="0" lvl="0" indent="0">
              <a:lnSpc>
                <a:spcPts val="8840"/>
              </a:lnSpc>
              <a:spcBef>
                <a:spcPct val="0"/>
              </a:spcBef>
            </a:pPr>
            <a:r>
              <a:rPr lang="en-US" sz="6800" spc="-68" dirty="0">
                <a:solidFill>
                  <a:srgbClr val="1D2850"/>
                </a:solidFill>
                <a:latin typeface="Playfair Display Black"/>
              </a:rPr>
              <a:t>- You can be respectful and direct.  </a:t>
            </a:r>
          </a:p>
        </p:txBody>
      </p:sp>
    </p:spTree>
    <p:extLst>
      <p:ext uri="{BB962C8B-B14F-4D97-AF65-F5344CB8AC3E}">
        <p14:creationId xmlns:p14="http://schemas.microsoft.com/office/powerpoint/2010/main" val="146432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2408A-3027-C2BB-A221-D7966EA3A69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478C979-DA41-5266-FB1F-988E38C37154}"/>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306FBF08-D1D9-8FC7-BDA1-06976E1604BC}"/>
              </a:ext>
            </a:extLst>
          </p:cNvPr>
          <p:cNvSpPr txBox="1"/>
          <p:nvPr/>
        </p:nvSpPr>
        <p:spPr>
          <a:xfrm>
            <a:off x="761851" y="2038662"/>
            <a:ext cx="16641730" cy="5716373"/>
          </a:xfrm>
          <a:prstGeom prst="rect">
            <a:avLst/>
          </a:prstGeom>
        </p:spPr>
        <p:txBody>
          <a:bodyPr wrap="square" lIns="0" tIns="0" rIns="0" bIns="0" rtlCol="0" anchor="t">
            <a:spAutoFit/>
          </a:bodyPr>
          <a:lstStyle/>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“Do Your Homework” </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Write down what you need, why you need it</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Why what you need is important </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What you need &amp; why becomes your “talking points”</a:t>
            </a:r>
          </a:p>
          <a:p>
            <a:pPr marL="1705610" lvl="3"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Research &amp; write down arguments supporting your position </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Don’t be afraid to have others help you</a:t>
            </a:r>
          </a:p>
          <a:p>
            <a:pPr marL="1248410" lvl="2" indent="-457200">
              <a:lnSpc>
                <a:spcPts val="4525"/>
              </a:lnSpc>
              <a:buFont typeface="Arial" panose="020B0604020202020204" pitchFamily="34" charset="0"/>
              <a:buChar char="•"/>
            </a:pPr>
            <a:r>
              <a:rPr lang="en-US" sz="4400" b="1" spc="61" dirty="0">
                <a:solidFill>
                  <a:srgbClr val="000000"/>
                </a:solidFill>
                <a:latin typeface="Segoe UI"/>
                <a:ea typeface="Open Sans"/>
                <a:cs typeface="Open Sans"/>
              </a:rPr>
              <a:t>Go back and improve your talking points – refine &amp; rehearse them</a:t>
            </a:r>
          </a:p>
          <a:p>
            <a:pPr marL="668655" lvl="1" indent="-334645">
              <a:lnSpc>
                <a:spcPts val="4525"/>
              </a:lnSpc>
              <a:buFont typeface="Arial"/>
              <a:buChar char="•"/>
            </a:pPr>
            <a:endParaRPr lang="en-US" sz="3099" spc="61" dirty="0">
              <a:solidFill>
                <a:srgbClr val="000000"/>
              </a:solidFill>
              <a:latin typeface="Playfair Display"/>
            </a:endParaRPr>
          </a:p>
        </p:txBody>
      </p:sp>
      <p:sp>
        <p:nvSpPr>
          <p:cNvPr id="7" name="TextBox 7">
            <a:extLst>
              <a:ext uri="{FF2B5EF4-FFF2-40B4-BE49-F238E27FC236}">
                <a16:creationId xmlns:a16="http://schemas.microsoft.com/office/drawing/2014/main" id="{E5FDC32F-CEB4-566B-D258-2AF0BB60D586}"/>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Top Tips to Advocate for Yourself </a:t>
            </a:r>
          </a:p>
        </p:txBody>
      </p:sp>
    </p:spTree>
    <p:extLst>
      <p:ext uri="{BB962C8B-B14F-4D97-AF65-F5344CB8AC3E}">
        <p14:creationId xmlns:p14="http://schemas.microsoft.com/office/powerpoint/2010/main" val="1174839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442EE-675B-8C3B-553E-DDFC98F7E65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4878B15-6D32-706F-220E-0BEADBD520D5}"/>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F06595DB-F295-B089-F23A-B571134C13E9}"/>
              </a:ext>
            </a:extLst>
          </p:cNvPr>
          <p:cNvSpPr txBox="1"/>
          <p:nvPr/>
        </p:nvSpPr>
        <p:spPr>
          <a:xfrm>
            <a:off x="761851" y="2038662"/>
            <a:ext cx="16641730" cy="7463582"/>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3200" b="1" dirty="0">
                <a:latin typeface="Segoe UI" panose="020B0502040204020203" pitchFamily="34" charset="0"/>
                <a:cs typeface="Segoe UI" panose="020B0502040204020203" pitchFamily="34" charset="0"/>
              </a:rPr>
              <a:t>Try to use “I” statements - avoids pointing fingers and blaming.</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Using “I” is direct and frames the issue appropriately – </a:t>
            </a:r>
          </a:p>
          <a:p>
            <a:pPr marL="2162810" lvl="4"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It makes it about YOUR needs </a:t>
            </a:r>
          </a:p>
          <a:p>
            <a:pPr marL="791210" lvl="1" indent="-457200">
              <a:lnSpc>
                <a:spcPts val="4525"/>
              </a:lnSpc>
              <a:buFont typeface="Arial" panose="020B0604020202020204" pitchFamily="34" charset="0"/>
              <a:buChar char="•"/>
            </a:pPr>
            <a:r>
              <a:rPr lang="en-US" sz="3200" b="1" dirty="0">
                <a:latin typeface="Segoe UI" panose="020B0502040204020203" pitchFamily="34" charset="0"/>
                <a:cs typeface="Segoe UI" panose="020B0502040204020203" pitchFamily="34" charset="0"/>
              </a:rPr>
              <a:t>Try avoid “you” statements  -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Avoid “you did X, and it was a problem.”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Instead say, “When this happened I can no longer….”</a:t>
            </a:r>
          </a:p>
          <a:p>
            <a:pPr marL="571500" indent="-571500">
              <a:buFont typeface="Arial" panose="020B0604020202020204" pitchFamily="34" charset="0"/>
              <a:buChar char="•"/>
            </a:pPr>
            <a:r>
              <a:rPr lang="en-US" sz="3200" b="1" dirty="0">
                <a:latin typeface="Segoe UI" panose="020B0502040204020203" pitchFamily="34" charset="0"/>
                <a:cs typeface="Segoe UI" panose="020B0502040204020203" pitchFamily="34" charset="0"/>
              </a:rPr>
              <a:t>Your goal = Be Direct while being “Assertive” – but not “too Aggressive”</a:t>
            </a:r>
            <a:endParaRPr lang="en-US" sz="3200" b="1" spc="61" dirty="0">
              <a:solidFill>
                <a:srgbClr val="000000"/>
              </a:solidFill>
              <a:latin typeface="Segoe UI" panose="020B0502040204020203" pitchFamily="34" charset="0"/>
              <a:ea typeface="Open Sans"/>
              <a:cs typeface="Segoe UI" panose="020B0502040204020203" pitchFamily="34" charset="0"/>
            </a:endParaRP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Assertive = when you present the issue and facts </a:t>
            </a: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Assertive = being direct and factual</a:t>
            </a: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Assertive = confident, respectful, and prepared</a:t>
            </a: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Assertive = asking for what you actually need – don’t beat around the bush</a:t>
            </a: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Aggressive = when you blame someone else  </a:t>
            </a:r>
          </a:p>
          <a:p>
            <a:pPr marL="1485900" lvl="2" indent="-571500">
              <a:buFont typeface="Arial" panose="020B0604020202020204" pitchFamily="34" charset="0"/>
              <a:buChar char="•"/>
            </a:pPr>
            <a:r>
              <a:rPr lang="en-US" sz="3200" dirty="0">
                <a:latin typeface="Segoe UI" panose="020B0502040204020203" pitchFamily="34" charset="0"/>
                <a:cs typeface="Segoe UI" panose="020B0502040204020203" pitchFamily="34" charset="0"/>
              </a:rPr>
              <a:t>Aggressive = let your emotions rule – you accuse, blame and use “you” statements</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8C3EDA1-D09F-474A-591D-1B7D172ADAEF}"/>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Top Tips to Advocate for Yourself </a:t>
            </a:r>
          </a:p>
        </p:txBody>
      </p:sp>
    </p:spTree>
    <p:extLst>
      <p:ext uri="{BB962C8B-B14F-4D97-AF65-F5344CB8AC3E}">
        <p14:creationId xmlns:p14="http://schemas.microsoft.com/office/powerpoint/2010/main" val="3530767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579E3-921A-7F6E-AA07-98DA240B957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3D38CAC-651B-7EF8-78EE-E419466E41B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23A1E4AA-0D5C-1691-97CA-5495095DDCA4}"/>
              </a:ext>
            </a:extLst>
          </p:cNvPr>
          <p:cNvSpPr txBox="1"/>
          <p:nvPr/>
        </p:nvSpPr>
        <p:spPr>
          <a:xfrm>
            <a:off x="761851" y="2038662"/>
            <a:ext cx="16641730" cy="7150612"/>
          </a:xfrm>
          <a:prstGeom prst="rect">
            <a:avLst/>
          </a:prstGeom>
        </p:spPr>
        <p:txBody>
          <a:bodyPr wrap="square" lIns="0" tIns="0" rIns="0" bIns="0" rtlCol="0" anchor="t">
            <a:spAutoFit/>
          </a:bodyPr>
          <a:lstStyle/>
          <a:p>
            <a:pPr>
              <a:lnSpc>
                <a:spcPts val="4525"/>
              </a:lnSpc>
            </a:pPr>
            <a:r>
              <a:rPr lang="en-US" sz="4000" b="1" dirty="0">
                <a:latin typeface="Segoe UI" panose="020B0502040204020203" pitchFamily="34" charset="0"/>
                <a:cs typeface="Segoe UI" panose="020B0502040204020203" pitchFamily="34" charset="0"/>
              </a:rPr>
              <a:t>Examples of “Assertive” vs. “Aggressive” </a:t>
            </a:r>
          </a:p>
          <a:p>
            <a:pPr>
              <a:lnSpc>
                <a:spcPts val="4525"/>
              </a:lnSpc>
            </a:pPr>
            <a:endParaRPr lang="en-US" sz="4000" b="1" dirty="0">
              <a:latin typeface="Segoe UI" panose="020B0502040204020203" pitchFamily="34" charset="0"/>
              <a:cs typeface="Segoe UI" panose="020B0502040204020203" pitchFamily="34" charset="0"/>
            </a:endParaRP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Assertive: “There are goals in my child’s IEP that could be modified to give him more success in school.”</a:t>
            </a: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Aggressive: “You put some goals in this IEP are not helping my child learn. You need to change them, now.”</a:t>
            </a: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Assertive: “I have been working here for 5 years, and I believe am a good employee. What are the polices and procedures for raises and when are they typically given?”</a:t>
            </a: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Aggressive: “You know I am a good employee, and you have not given me a raise. You need to give me one now or I will quit this job.” </a:t>
            </a: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Assertive: “I understand what you are saying. But are there alternatives? Is there another way?”</a:t>
            </a:r>
          </a:p>
          <a:p>
            <a:pPr marL="334010" indent="-457200">
              <a:lnSpc>
                <a:spcPts val="4525"/>
              </a:lnSpc>
              <a:buFont typeface="Arial" panose="020B0604020202020204" pitchFamily="34" charset="0"/>
              <a:buChar char="•"/>
            </a:pPr>
            <a:r>
              <a:rPr lang="en-US" sz="2800" dirty="0">
                <a:latin typeface="Segoe UI" panose="020B0502040204020203" pitchFamily="34" charset="0"/>
                <a:cs typeface="Segoe UI" panose="020B0502040204020203" pitchFamily="34" charset="0"/>
              </a:rPr>
              <a:t>Aggressive: “You are wrong! That is never going to work, how could you even think of such a thing?”</a:t>
            </a:r>
          </a:p>
          <a:p>
            <a:r>
              <a:rPr lang="en-US" dirty="0">
                <a:latin typeface="Segoe UI" panose="020B0502040204020203" pitchFamily="34" charset="0"/>
                <a:cs typeface="Segoe UI" panose="020B0502040204020203" pitchFamily="34" charset="0"/>
              </a:rPr>
              <a:t> </a:t>
            </a:r>
            <a:endParaRPr lang="en-US" sz="1600"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7FCAACE-7873-5AC7-0B6A-5C0A1AB9A5F1}"/>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Top Tips to Advocate for Yourself </a:t>
            </a:r>
          </a:p>
        </p:txBody>
      </p:sp>
    </p:spTree>
    <p:extLst>
      <p:ext uri="{BB962C8B-B14F-4D97-AF65-F5344CB8AC3E}">
        <p14:creationId xmlns:p14="http://schemas.microsoft.com/office/powerpoint/2010/main" val="4007083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C9053-64F5-C490-B114-F449A163199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8A141299-3E9A-CD78-E79D-2B46DA6071B6}"/>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6955AB2C-9334-9764-C96E-BCE97EE4A41C}"/>
              </a:ext>
            </a:extLst>
          </p:cNvPr>
          <p:cNvSpPr txBox="1"/>
          <p:nvPr/>
        </p:nvSpPr>
        <p:spPr>
          <a:xfrm>
            <a:off x="761851" y="2038662"/>
            <a:ext cx="16641730" cy="6901889"/>
          </a:xfrm>
          <a:prstGeom prst="rect">
            <a:avLst/>
          </a:prstGeom>
        </p:spPr>
        <p:txBody>
          <a:bodyPr wrap="square" lIns="0" tIns="0" rIns="0" bIns="0" rtlCol="0" anchor="t">
            <a:spAutoFit/>
          </a:bodyPr>
          <a:lstStyle/>
          <a:p>
            <a:pPr marL="334010" lvl="1">
              <a:lnSpc>
                <a:spcPts val="4525"/>
              </a:lnSpc>
            </a:pPr>
            <a:r>
              <a:rPr lang="en-US" sz="4800" b="1" dirty="0">
                <a:latin typeface="Segoe UI" panose="020B0502040204020203" pitchFamily="34" charset="0"/>
                <a:cs typeface="Segoe UI" panose="020B0502040204020203" pitchFamily="34" charset="0"/>
              </a:rPr>
              <a:t>Above all – try to remain calm </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Try to keep your emotions in check</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Stay factual, direct – focus on what you need</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Showing some emotion can be helpful – everything in moderation</a:t>
            </a:r>
          </a:p>
          <a:p>
            <a:pPr marL="334010" lvl="1">
              <a:lnSpc>
                <a:spcPts val="4525"/>
              </a:lnSpc>
            </a:pPr>
            <a:endParaRPr lang="en-US" sz="4800" b="1" dirty="0">
              <a:latin typeface="Segoe UI" panose="020B0502040204020203" pitchFamily="34" charset="0"/>
              <a:cs typeface="Segoe UI" panose="020B0502040204020203" pitchFamily="34" charset="0"/>
            </a:endParaRPr>
          </a:p>
          <a:p>
            <a:pPr marL="334010" lvl="1">
              <a:lnSpc>
                <a:spcPts val="4525"/>
              </a:lnSpc>
            </a:pPr>
            <a:r>
              <a:rPr lang="en-US" sz="4800" b="1" dirty="0">
                <a:latin typeface="Segoe UI" panose="020B0502040204020203" pitchFamily="34" charset="0"/>
                <a:cs typeface="Segoe UI" panose="020B0502040204020203" pitchFamily="34" charset="0"/>
              </a:rPr>
              <a:t>Manage Expectations with Clear Timelines</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Identify next steps, timelines and expectations</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Be direct and clear of what you need and when you need it</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Be clear on “who does what” and by “when”</a:t>
            </a:r>
          </a:p>
          <a:p>
            <a:pPr marL="791210" lvl="1" indent="-457200">
              <a:lnSpc>
                <a:spcPts val="4525"/>
              </a:lnSpc>
              <a:buFont typeface="Arial" panose="020B0604020202020204" pitchFamily="34" charset="0"/>
              <a:buChar char="•"/>
            </a:pPr>
            <a:r>
              <a:rPr lang="en-US" sz="4800" dirty="0">
                <a:latin typeface="Segoe UI" panose="020B0502040204020203" pitchFamily="34" charset="0"/>
                <a:cs typeface="Segoe UI" panose="020B0502040204020203" pitchFamily="34" charset="0"/>
              </a:rPr>
              <a:t>Establish clear expectations and due dates </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4256E29B-F592-BF05-1FC1-A84659CAB7A9}"/>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Top Tips to Advocate for Yourself </a:t>
            </a:r>
          </a:p>
        </p:txBody>
      </p:sp>
    </p:spTree>
    <p:extLst>
      <p:ext uri="{BB962C8B-B14F-4D97-AF65-F5344CB8AC3E}">
        <p14:creationId xmlns:p14="http://schemas.microsoft.com/office/powerpoint/2010/main" val="3316890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512DD-05C2-4F20-D832-323F7233910B}"/>
            </a:ext>
          </a:extLst>
        </p:cNvPr>
        <p:cNvGrpSpPr/>
        <p:nvPr/>
      </p:nvGrpSpPr>
      <p:grpSpPr>
        <a:xfrm>
          <a:off x="0" y="0"/>
          <a:ext cx="0" cy="0"/>
          <a:chOff x="0" y="0"/>
          <a:chExt cx="0" cy="0"/>
        </a:xfrm>
      </p:grpSpPr>
      <p:pic>
        <p:nvPicPr>
          <p:cNvPr id="4" name="Picture 3" descr="A red sign with white text&#10;&#10;AI-generated content may be incorrect.">
            <a:extLst>
              <a:ext uri="{FF2B5EF4-FFF2-40B4-BE49-F238E27FC236}">
                <a16:creationId xmlns:a16="http://schemas.microsoft.com/office/drawing/2014/main" id="{3BD8B5FA-0467-A425-5878-B88D256E2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624" y="404930"/>
            <a:ext cx="6268066" cy="9364490"/>
          </a:xfrm>
          <a:prstGeom prst="rect">
            <a:avLst/>
          </a:prstGeom>
        </p:spPr>
      </p:pic>
    </p:spTree>
    <p:extLst>
      <p:ext uri="{BB962C8B-B14F-4D97-AF65-F5344CB8AC3E}">
        <p14:creationId xmlns:p14="http://schemas.microsoft.com/office/powerpoint/2010/main" val="1657887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120BF-E7D6-B6BD-3507-5217429C966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D2250CF-8F46-74CD-58E5-A0653CB6EED9}"/>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9ABBFAF6-95FD-F829-1D44-647CFBE53E15}"/>
              </a:ext>
            </a:extLst>
          </p:cNvPr>
          <p:cNvSpPr txBox="1"/>
          <p:nvPr/>
        </p:nvSpPr>
        <p:spPr>
          <a:xfrm>
            <a:off x="761851" y="2038662"/>
            <a:ext cx="16641730" cy="6324808"/>
          </a:xfrm>
          <a:prstGeom prst="rect">
            <a:avLst/>
          </a:prstGeom>
        </p:spPr>
        <p:txBody>
          <a:bodyPr wrap="square" lIns="0" tIns="0" rIns="0" bIns="0" rtlCol="0" anchor="t">
            <a:spAutoFit/>
          </a:bodyPr>
          <a:lstStyle/>
          <a:p>
            <a:pPr marL="334010" lvl="1">
              <a:lnSpc>
                <a:spcPts val="4525"/>
              </a:lnSpc>
            </a:pPr>
            <a:r>
              <a:rPr lang="en-US" sz="5400" b="1" dirty="0">
                <a:latin typeface="Segoe UI" panose="020B0502040204020203" pitchFamily="34" charset="0"/>
                <a:cs typeface="Segoe UI" panose="020B0502040204020203" pitchFamily="34" charset="0"/>
              </a:rPr>
              <a:t>What is a “Guardianship”?</a:t>
            </a:r>
          </a:p>
          <a:p>
            <a:pPr marL="334010" lvl="1">
              <a:lnSpc>
                <a:spcPts val="4525"/>
              </a:lnSpc>
            </a:pPr>
            <a:endParaRPr lang="en-US" sz="54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5400" b="1" dirty="0">
                <a:latin typeface="Segoe UI" panose="020B0502040204020203" pitchFamily="34" charset="0"/>
                <a:cs typeface="Segoe UI" panose="020B0502040204020203" pitchFamily="34" charset="0"/>
              </a:rPr>
              <a:t>Guardianship = Court find a person with a disability can’t make certain decisions.</a:t>
            </a:r>
          </a:p>
          <a:p>
            <a:pPr marL="791210" lvl="1" indent="-457200">
              <a:lnSpc>
                <a:spcPts val="4525"/>
              </a:lnSpc>
              <a:buFont typeface="Arial" panose="020B0604020202020204" pitchFamily="34" charset="0"/>
              <a:buChar char="•"/>
            </a:pPr>
            <a:endParaRPr lang="en-US" sz="5400" b="1" dirty="0">
              <a:latin typeface="Segoe UI" panose="020B0502040204020203" pitchFamily="34" charset="0"/>
              <a:cs typeface="Segoe UI" panose="020B0502040204020203" pitchFamily="34" charset="0"/>
            </a:endParaRPr>
          </a:p>
          <a:p>
            <a:pPr marL="1248410" lvl="2" indent="-457200">
              <a:lnSpc>
                <a:spcPts val="4525"/>
              </a:lnSpc>
              <a:buFont typeface="Arial" panose="020B0604020202020204" pitchFamily="34" charset="0"/>
              <a:buChar char="•"/>
            </a:pPr>
            <a:r>
              <a:rPr lang="en-US" sz="5400" b="1" dirty="0">
                <a:latin typeface="Segoe UI" panose="020B0502040204020203" pitchFamily="34" charset="0"/>
                <a:cs typeface="Segoe UI" panose="020B0502040204020203" pitchFamily="34" charset="0"/>
              </a:rPr>
              <a:t>Court appoints a “guardian” to make some decisions for them</a:t>
            </a:r>
          </a:p>
          <a:p>
            <a:pPr marL="791210" lvl="2">
              <a:lnSpc>
                <a:spcPts val="4525"/>
              </a:lnSpc>
            </a:pPr>
            <a:endParaRPr lang="en-US" sz="5400" b="1" dirty="0">
              <a:latin typeface="Segoe UI" panose="020B0502040204020203" pitchFamily="34" charset="0"/>
              <a:cs typeface="Segoe UI" panose="020B0502040204020203" pitchFamily="34" charset="0"/>
            </a:endParaRPr>
          </a:p>
          <a:p>
            <a:pPr marL="1248410" lvl="2" indent="-457200">
              <a:lnSpc>
                <a:spcPts val="4525"/>
              </a:lnSpc>
              <a:buFont typeface="Arial" panose="020B0604020202020204" pitchFamily="34" charset="0"/>
              <a:buChar char="•"/>
            </a:pPr>
            <a:r>
              <a:rPr lang="en-US" sz="5400" b="1" dirty="0">
                <a:latin typeface="Segoe UI" panose="020B0502040204020203" pitchFamily="34" charset="0"/>
                <a:cs typeface="Segoe UI" panose="020B0502040204020203" pitchFamily="34" charset="0"/>
              </a:rPr>
              <a:t>Guardianship restricts the rights and decision-making of a person with a disability</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935715C5-64AF-8239-0090-7EA8DED3FC69}"/>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Guardianship &amp; Alternatives  </a:t>
            </a:r>
          </a:p>
        </p:txBody>
      </p:sp>
    </p:spTree>
    <p:extLst>
      <p:ext uri="{BB962C8B-B14F-4D97-AF65-F5344CB8AC3E}">
        <p14:creationId xmlns:p14="http://schemas.microsoft.com/office/powerpoint/2010/main" val="699404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1FC5-B310-2346-3257-8474B9E26D8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B7FF6D5-33F4-B201-5C38-B07C4DF63EA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335154E-22EA-18F2-E32E-E39B850E66A4}"/>
              </a:ext>
            </a:extLst>
          </p:cNvPr>
          <p:cNvSpPr txBox="1"/>
          <p:nvPr/>
        </p:nvSpPr>
        <p:spPr>
          <a:xfrm>
            <a:off x="761851" y="2038662"/>
            <a:ext cx="16641730" cy="7478970"/>
          </a:xfrm>
          <a:prstGeom prst="rect">
            <a:avLst/>
          </a:prstGeom>
        </p:spPr>
        <p:txBody>
          <a:bodyPr wrap="square" lIns="0" tIns="0" rIns="0" bIns="0" rtlCol="0" anchor="t">
            <a:spAutoFit/>
          </a:bodyPr>
          <a:lstStyle/>
          <a:p>
            <a:pPr marL="334010" lvl="1">
              <a:lnSpc>
                <a:spcPts val="4525"/>
              </a:lnSpc>
            </a:pPr>
            <a:r>
              <a:rPr lang="en-US" sz="4200" b="1" dirty="0">
                <a:latin typeface="Segoe UI" panose="020B0502040204020203" pitchFamily="34" charset="0"/>
                <a:cs typeface="Segoe UI" panose="020B0502040204020203" pitchFamily="34" charset="0"/>
              </a:rPr>
              <a:t>What are Alternatives to Guardianship?</a:t>
            </a:r>
          </a:p>
          <a:p>
            <a:pPr marL="791210" lvl="1"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Supported Decision Making (SDM) – having people you trust help you with decisions. YOU are still in control. You make the decisions.</a:t>
            </a:r>
          </a:p>
          <a:p>
            <a:pPr marL="791210" lvl="1"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Durable Power of Attorney (DPOAs) – Allowing someone you trust to make decisions for you (financial, health care decisions, etc.)</a:t>
            </a:r>
          </a:p>
          <a:p>
            <a:pPr marL="1248410" lvl="2"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Someone else makes the decision for you.  You only control WHO. </a:t>
            </a:r>
          </a:p>
          <a:p>
            <a:pPr marL="791210" lvl="1"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“Other Protective Arrangements” or “Limited Guardianships”</a:t>
            </a:r>
          </a:p>
          <a:p>
            <a:pPr marL="1248410" lvl="2"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Sets up Guardian only for a short period of time (temporary disability)</a:t>
            </a:r>
          </a:p>
          <a:p>
            <a:pPr marL="1248410" lvl="2" indent="-457200">
              <a:lnSpc>
                <a:spcPts val="4525"/>
              </a:lnSpc>
              <a:buFont typeface="Arial" panose="020B0604020202020204" pitchFamily="34" charset="0"/>
              <a:buChar char="•"/>
            </a:pPr>
            <a:r>
              <a:rPr lang="en-US" sz="4200" dirty="0">
                <a:latin typeface="Segoe UI" panose="020B0502040204020203" pitchFamily="34" charset="0"/>
                <a:cs typeface="Segoe UI" panose="020B0502040204020203" pitchFamily="34" charset="0"/>
              </a:rPr>
              <a:t>You only need someone to make decisions for a specific task (like setting up In-Home Medicaid Waiver services).  </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970A43AC-2094-D3EC-026E-E9D8BE52E383}"/>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Guardianship Alternatives  </a:t>
            </a:r>
          </a:p>
        </p:txBody>
      </p:sp>
    </p:spTree>
    <p:extLst>
      <p:ext uri="{BB962C8B-B14F-4D97-AF65-F5344CB8AC3E}">
        <p14:creationId xmlns:p14="http://schemas.microsoft.com/office/powerpoint/2010/main" val="1303307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B2E53-B5F2-A500-1909-FCD3DA9906B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3A16F48-AF0F-4BD0-B30A-751ADBE7860A}"/>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9A23BA8-3F81-A02F-2887-DC38DAF981BF}"/>
              </a:ext>
            </a:extLst>
          </p:cNvPr>
          <p:cNvSpPr txBox="1"/>
          <p:nvPr/>
        </p:nvSpPr>
        <p:spPr>
          <a:xfrm>
            <a:off x="761851" y="2038662"/>
            <a:ext cx="16641730" cy="6885218"/>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How can I find out more about Supported Decision Making (SDM)?  </a:t>
            </a:r>
          </a:p>
          <a:p>
            <a:pPr marL="791210" lvl="1" indent="-457200">
              <a:lnSpc>
                <a:spcPts val="4525"/>
              </a:lnSpc>
              <a:buFont typeface="Arial" panose="020B0604020202020204" pitchFamily="34" charset="0"/>
              <a:buChar char="•"/>
            </a:pPr>
            <a:r>
              <a:rPr lang="en-US" sz="3600" b="1" dirty="0" err="1">
                <a:latin typeface="Segoe UI" panose="020B0502040204020203" pitchFamily="34" charset="0"/>
                <a:cs typeface="Segoe UI" panose="020B0502040204020203" pitchFamily="34" charset="0"/>
              </a:rPr>
              <a:t>iDecide</a:t>
            </a:r>
            <a:r>
              <a:rPr lang="en-US" sz="3600" b="1" dirty="0">
                <a:latin typeface="Segoe UI" panose="020B0502040204020203" pitchFamily="34" charset="0"/>
                <a:cs typeface="Segoe UI" panose="020B0502040204020203" pitchFamily="34" charset="0"/>
              </a:rPr>
              <a:t> Kansas Website – Details about SDM</a:t>
            </a:r>
          </a:p>
          <a:p>
            <a:pPr marL="1248410" lvl="2"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hlinkClick r:id="rId3"/>
              </a:rPr>
              <a:t>www.idecidekansas.org</a:t>
            </a:r>
            <a:r>
              <a:rPr lang="en-US" sz="3600" b="1" dirty="0">
                <a:latin typeface="Segoe UI" panose="020B0502040204020203" pitchFamily="34" charset="0"/>
                <a:cs typeface="Segoe UI" panose="020B0502040204020203" pitchFamily="34" charset="0"/>
              </a:rPr>
              <a:t> </a:t>
            </a:r>
          </a:p>
          <a:p>
            <a:pPr marL="334010" lvl="1">
              <a:lnSpc>
                <a:spcPts val="4525"/>
              </a:lnSpc>
            </a:pPr>
            <a:endParaRPr lang="en-US" sz="3600" b="1" dirty="0">
              <a:latin typeface="Segoe UI" panose="020B0502040204020203" pitchFamily="34" charset="0"/>
              <a:cs typeface="Segoe UI" panose="020B0502040204020203" pitchFamily="34" charset="0"/>
            </a:endParaRPr>
          </a:p>
          <a:p>
            <a:pPr marL="334010" lvl="1">
              <a:lnSpc>
                <a:spcPts val="4525"/>
              </a:lnSpc>
            </a:pPr>
            <a:r>
              <a:rPr lang="en-US" sz="3600" b="1" dirty="0">
                <a:latin typeface="Segoe UI" panose="020B0502040204020203" pitchFamily="34" charset="0"/>
                <a:cs typeface="Segoe UI" panose="020B0502040204020203" pitchFamily="34" charset="0"/>
              </a:rPr>
              <a:t>Why is Supported Decision Making (SDM) an Excellent Alternative? </a:t>
            </a:r>
          </a:p>
          <a:p>
            <a:pPr marL="791210" lvl="1"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Keeps the person with a disability “in charge” </a:t>
            </a:r>
          </a:p>
          <a:p>
            <a:pPr marL="791210" lvl="1"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Empowers the person to make their own decision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With the proper help and support </a:t>
            </a:r>
          </a:p>
          <a:p>
            <a:pPr marL="791210" lvl="1"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SDM is “Natural”</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We all practice SDM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Human nature to seek out others with different talents to help you make decisions</a:t>
            </a:r>
          </a:p>
        </p:txBody>
      </p:sp>
      <p:sp>
        <p:nvSpPr>
          <p:cNvPr id="7" name="TextBox 7">
            <a:extLst>
              <a:ext uri="{FF2B5EF4-FFF2-40B4-BE49-F238E27FC236}">
                <a16:creationId xmlns:a16="http://schemas.microsoft.com/office/drawing/2014/main" id="{4BD21B79-E1EE-AB4D-51D2-6BA47A104ADE}"/>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Supported Decision Making (SDM) </a:t>
            </a:r>
          </a:p>
        </p:txBody>
      </p:sp>
    </p:spTree>
    <p:extLst>
      <p:ext uri="{BB962C8B-B14F-4D97-AF65-F5344CB8AC3E}">
        <p14:creationId xmlns:p14="http://schemas.microsoft.com/office/powerpoint/2010/main" val="33873528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37C96-C82B-8F02-27D1-5E3B1EF3A01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41A878C-5C60-E0E2-9B18-1A3073B4687B}"/>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9CE6E77D-3F97-A049-B98C-A97208C36F73}"/>
              </a:ext>
            </a:extLst>
          </p:cNvPr>
          <p:cNvSpPr txBox="1"/>
          <p:nvPr/>
        </p:nvSpPr>
        <p:spPr>
          <a:xfrm>
            <a:off x="761851" y="2038662"/>
            <a:ext cx="16641730" cy="8633133"/>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Top Positive Changes in the New Guardianship Law</a:t>
            </a:r>
          </a:p>
          <a:p>
            <a:pPr marL="334010" lvl="1">
              <a:lnSpc>
                <a:spcPts val="4525"/>
              </a:lnSpc>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How New Law can help prevent unnecessary Guardianships – especially in Foster Care and Special Education </a:t>
            </a:r>
          </a:p>
          <a:p>
            <a:pPr marL="1248410" lvl="2"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How Advocates can use the new law – to help advocate for people with disabilities</a:t>
            </a: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Additionally, we always promote alternatives to guardianship … here is a informational flyer DRC did on guardianship alternatives:</a:t>
            </a:r>
          </a:p>
          <a:p>
            <a:pPr marL="1248410" lvl="2" indent="-457200">
              <a:lnSpc>
                <a:spcPts val="4525"/>
              </a:lnSpc>
              <a:buFont typeface="Arial" panose="020B0604020202020204" pitchFamily="34" charset="0"/>
              <a:buChar char="•"/>
            </a:pPr>
            <a:r>
              <a:rPr lang="en-US" sz="3200" u="sng" dirty="0">
                <a:hlinkClick r:id="rId3"/>
              </a:rPr>
              <a:t>https://www.drckansas.org/resource-center/guardianship-other-legal-decision-makers/alternatives-to-guardianship-conservatorship</a:t>
            </a:r>
            <a:r>
              <a:rPr lang="en-US" sz="3200" dirty="0"/>
              <a:t> </a:t>
            </a:r>
          </a:p>
          <a:p>
            <a:pPr marL="334010" lvl="1">
              <a:lnSpc>
                <a:spcPts val="4525"/>
              </a:lnSpc>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25F93215-3AD7-92C7-6C2B-AA7C892EACB0}"/>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New Kansas Guardianship Law</a:t>
            </a:r>
          </a:p>
        </p:txBody>
      </p:sp>
    </p:spTree>
    <p:extLst>
      <p:ext uri="{BB962C8B-B14F-4D97-AF65-F5344CB8AC3E}">
        <p14:creationId xmlns:p14="http://schemas.microsoft.com/office/powerpoint/2010/main" val="1187808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A79E5-3874-99DC-6215-CC14562EA7F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CC43855-65C5-D46D-44BA-2CD61BC60317}"/>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39920AB-F612-2F7A-91E0-130FFDCBAE7F}"/>
              </a:ext>
            </a:extLst>
          </p:cNvPr>
          <p:cNvSpPr txBox="1"/>
          <p:nvPr/>
        </p:nvSpPr>
        <p:spPr>
          <a:xfrm>
            <a:off x="761851" y="2038662"/>
            <a:ext cx="16641730" cy="5747727"/>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New Guardianship Law takes effect January 1, 2026.</a:t>
            </a: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Numerous and Substantial Positive Changes</a:t>
            </a:r>
          </a:p>
          <a:p>
            <a:pPr marL="1248410" lvl="2"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See Top 20 List of Positive Changes </a:t>
            </a: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This Change is Long Overdue</a:t>
            </a:r>
          </a:p>
          <a:p>
            <a:pPr marL="1248410" lvl="2" indent="-457200">
              <a:lnSpc>
                <a:spcPts val="4525"/>
              </a:lnSpc>
              <a:buFont typeface="Arial" panose="020B0604020202020204" pitchFamily="34" charset="0"/>
              <a:buChar char="•"/>
            </a:pPr>
            <a:r>
              <a:rPr lang="en-US" sz="3600" b="1" dirty="0">
                <a:latin typeface="Segoe UI" panose="020B0502040204020203" pitchFamily="34" charset="0"/>
                <a:cs typeface="Segoe UI" panose="020B0502040204020203" pitchFamily="34" charset="0"/>
              </a:rPr>
              <a:t>Kansas Guardianship Law was basically untouched for well over 20 years! </a:t>
            </a: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8C226B2-3C9E-B345-676F-0E1F9185E885}"/>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New Kansas Guardianship Law</a:t>
            </a:r>
          </a:p>
        </p:txBody>
      </p:sp>
    </p:spTree>
    <p:extLst>
      <p:ext uri="{BB962C8B-B14F-4D97-AF65-F5344CB8AC3E}">
        <p14:creationId xmlns:p14="http://schemas.microsoft.com/office/powerpoint/2010/main" val="3464083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2102D-851F-767D-711A-E72485C41E2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D72063C-CB72-3967-01A2-04C16D6FBEA1}"/>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CCBCF5F-26A3-3BA4-3BE5-DA6548013199}"/>
              </a:ext>
            </a:extLst>
          </p:cNvPr>
          <p:cNvSpPr txBox="1"/>
          <p:nvPr/>
        </p:nvSpPr>
        <p:spPr>
          <a:xfrm>
            <a:off x="761851" y="2038662"/>
            <a:ext cx="16641730" cy="8633133"/>
          </a:xfrm>
          <a:prstGeom prst="rect">
            <a:avLst/>
          </a:prstGeom>
        </p:spPr>
        <p:txBody>
          <a:bodyPr wrap="square" lIns="0" tIns="0" rIns="0" bIns="0" rtlCol="0" anchor="t">
            <a:spAutoFit/>
          </a:bodyPr>
          <a:lstStyle/>
          <a:p>
            <a:pPr marL="791210" lvl="1" indent="-457200">
              <a:lnSpc>
                <a:spcPts val="4525"/>
              </a:lnSpc>
              <a:buFont typeface="Arial" panose="020B0604020202020204" pitchFamily="34" charset="0"/>
              <a:buChar char="•"/>
            </a:pPr>
            <a:r>
              <a:rPr lang="en-US" sz="3200" b="1" dirty="0">
                <a:latin typeface="Segoe UI" panose="020B0502040204020203" pitchFamily="34" charset="0"/>
                <a:cs typeface="Segoe UI" panose="020B0502040204020203" pitchFamily="34" charset="0"/>
              </a:rPr>
              <a:t>See the Full Top 20 in “Advocacy Packet – We go over 13 of the Top 20 </a:t>
            </a:r>
          </a:p>
          <a:p>
            <a:pPr marL="791210" lvl="1" indent="-457200">
              <a:lnSpc>
                <a:spcPts val="4525"/>
              </a:lnSpc>
              <a:buFont typeface="Arial" panose="020B0604020202020204" pitchFamily="34" charset="0"/>
              <a:buChar char="•"/>
            </a:pPr>
            <a:endParaRPr lang="en-US" sz="3200" b="1" dirty="0">
              <a:latin typeface="Segoe UI" panose="020B0502040204020203" pitchFamily="34" charset="0"/>
              <a:cs typeface="Segoe UI" panose="020B0502040204020203" pitchFamily="34" charset="0"/>
            </a:endParaRPr>
          </a:p>
          <a:p>
            <a:pPr marL="334010" lvl="1">
              <a:lnSpc>
                <a:spcPts val="4525"/>
              </a:lnSpc>
            </a:pPr>
            <a:r>
              <a:rPr lang="en-US" sz="3200" b="1" dirty="0">
                <a:latin typeface="Segoe UI" panose="020B0502040204020203" pitchFamily="34" charset="0"/>
                <a:cs typeface="Segoe UI" panose="020B0502040204020203" pitchFamily="34" charset="0"/>
              </a:rPr>
              <a:t>#1 – Mandatory “Guardianship Plan”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After Jan. 1, 2026, MUST have a detailed “Guardianship Plan”</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A “Guardianship Plan” spells out what the guardian can or cannot do.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Appropriately and inherently limits what powers a guardian has over the individual.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Example: a plan can grant the person the right to live somewhere that allows the individual to have a pet, even if the guardian opposes that.</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Was your Guardianship established prior to Jan. 1. 2026?  You can still ask the court for a Guardianship Plan!  The court can still approve these limitations!   </a:t>
            </a:r>
          </a:p>
          <a:p>
            <a:pPr marL="1705610" lvl="3"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DRC attorneys can help a person with a disability with requesting a Guardianship Plan if the individual does not have an attorney.</a:t>
            </a:r>
          </a:p>
          <a:p>
            <a:pPr marL="1248410" lvl="2" indent="-457200">
              <a:lnSpc>
                <a:spcPts val="4525"/>
              </a:lnSpc>
              <a:buFont typeface="Arial" panose="020B0604020202020204" pitchFamily="34" charset="0"/>
              <a:buChar char="•"/>
            </a:pPr>
            <a:endParaRPr lang="en-US" sz="28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7154BB70-C6A2-CAC1-4DAD-11E2CDEA302C}"/>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4054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1553D-F298-CE4E-6076-34A89CE8A04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0088E08-98D3-DBFF-849D-3253DD36A6DD}"/>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8EBB9888-FA8F-F7EC-8713-52846A550688}"/>
              </a:ext>
            </a:extLst>
          </p:cNvPr>
          <p:cNvSpPr txBox="1"/>
          <p:nvPr/>
        </p:nvSpPr>
        <p:spPr>
          <a:xfrm>
            <a:off x="761851" y="2038662"/>
            <a:ext cx="16641730" cy="8056052"/>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#2 – Change to the “Substitute Decision-Making” Standard – Guardian must consider what the person wants!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New “substitute decision-making” standard that guardians must follow when making decisions for the person with a disability.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Under current law, must use the “best interest” standard:</a:t>
            </a:r>
          </a:p>
          <a:p>
            <a:pPr marL="1705610" lvl="3"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BEFORE the guardian decided what’s in the person’s “best interest,” even if it was not what the person wanted!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NOW the guardian MUST consider what the person wants and attempt to be a “substitute” in making that decision (put self in their shoes).  </a:t>
            </a:r>
          </a:p>
          <a:p>
            <a:pPr marL="1248410" lvl="2" indent="-4572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In general, this decision-making change applies to BOTH new guardianships and existing guardianships created PRIOR to Jan. 1, 2026.    </a:t>
            </a:r>
          </a:p>
          <a:p>
            <a:pPr marL="1248410" lvl="2" indent="-457200">
              <a:lnSpc>
                <a:spcPts val="4525"/>
              </a:lnSpc>
              <a:buFont typeface="Arial" panose="020B0604020202020204" pitchFamily="34" charset="0"/>
              <a:buChar char="•"/>
            </a:pPr>
            <a:endParaRPr lang="en-US" sz="28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158FC936-D691-5F18-B856-A03A42238180}"/>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1915895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D9CD9-6578-675D-97EC-5DAE2AE2984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6C236B1-E91F-A77B-D5F5-DB7A5C2A968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6BD3A37C-5186-B91D-D236-FB0741F13A3C}"/>
              </a:ext>
            </a:extLst>
          </p:cNvPr>
          <p:cNvSpPr txBox="1"/>
          <p:nvPr/>
        </p:nvSpPr>
        <p:spPr>
          <a:xfrm>
            <a:off x="761851" y="2038662"/>
            <a:ext cx="16641730" cy="8956298"/>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#3 – New Law Encourages Less Restrictive Alternatives to Guardianship</a:t>
            </a:r>
          </a:p>
          <a:p>
            <a:pPr marL="791210" lvl="1"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NOW the Court MUST consider less restrictive alternatives to guardianship, like: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Supported decision making (having people you trust help you with decisions),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Durable powers of attorney (you approving a document for someone to legally make a decision for you, like financial and/or health care decisions),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Limited guardianships (where you only need a guardian for a short period of time or you only need a guardian to make limited decisions), </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“Other Protective Arrangements” (a limited, single-issue court order)</a:t>
            </a:r>
          </a:p>
          <a:p>
            <a:pPr marL="1248410" lvl="2" indent="-457200">
              <a:lnSpc>
                <a:spcPts val="4525"/>
              </a:lnSpc>
              <a:buFont typeface="Arial" panose="020B0604020202020204" pitchFamily="34" charset="0"/>
              <a:buChar char="•"/>
            </a:pPr>
            <a:r>
              <a:rPr lang="en-US" sz="3200" dirty="0">
                <a:latin typeface="Segoe UI" panose="020B0502040204020203" pitchFamily="34" charset="0"/>
                <a:cs typeface="Segoe UI" panose="020B0502040204020203" pitchFamily="34" charset="0"/>
              </a:rPr>
              <a:t>Or a guardianship with a “guardianship plan” to make sure you are allowed to make as many decisions as possible. </a:t>
            </a: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Under the new law, guardianships should only be imposed when less restrictive alternatives are not feasible.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84267B85-DFF4-A9E1-F6EC-FE213EF139DC}"/>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1127810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0C043-E14F-5E49-1805-118B3BAE45A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521DA4F-A90D-FA82-7285-CF04DDC5D9AD}"/>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9AE6273D-0F93-F179-2FC6-8AE96C9AB29B}"/>
              </a:ext>
            </a:extLst>
          </p:cNvPr>
          <p:cNvSpPr txBox="1"/>
          <p:nvPr/>
        </p:nvSpPr>
        <p:spPr>
          <a:xfrm>
            <a:off x="761851" y="2038662"/>
            <a:ext cx="16641730" cy="8979381"/>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#4 – Limiting a Guardian’s End-of-Life Powers </a:t>
            </a:r>
          </a:p>
          <a:p>
            <a:pPr marL="334010" lvl="1">
              <a:lnSpc>
                <a:spcPts val="4525"/>
              </a:lnSpc>
            </a:pPr>
            <a:endParaRPr lang="en-US" sz="3600" b="1" dirty="0">
              <a:latin typeface="Segoe UI" panose="020B0502040204020203" pitchFamily="34" charset="0"/>
              <a:cs typeface="Segoe UI" panose="020B0502040204020203" pitchFamily="34" charset="0"/>
            </a:endParaRPr>
          </a:p>
          <a:p>
            <a:pPr marL="448310" indent="-571500">
              <a:lnSpc>
                <a:spcPts val="4525"/>
              </a:lnSpc>
              <a:buFont typeface="Arial" panose="020B0604020202020204" pitchFamily="34" charset="0"/>
              <a:buChar char="•"/>
            </a:pPr>
            <a:r>
              <a:rPr lang="en-US" sz="3600" dirty="0">
                <a:latin typeface="Segoe UI" panose="020B0502040204020203" pitchFamily="34" charset="0"/>
                <a:cs typeface="Segoe UI" panose="020B0502040204020203" pitchFamily="34" charset="0"/>
              </a:rPr>
              <a:t>These changes apply regardless of when the guardianship was established.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Fixes a “fatal flaw” in the prior guardianship law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Prior law gave guardians extremely broad powers to end the life of the person with a disability, even if the person was not terminally ill or not imminently in the dying process.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Old law = guardian withhold/withdraw medical care/treatment or food/water and end the life of a person with disabilities simply if: </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person used “artificial means” to prolong their life (like dialysis, oxygen, feeding tube, etc.) </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OR if the treatment would not restore the “</a:t>
            </a:r>
            <a:r>
              <a:rPr lang="en-US" sz="3600" i="1" dirty="0">
                <a:latin typeface="Segoe UI" panose="020B0502040204020203" pitchFamily="34" charset="0"/>
                <a:cs typeface="Segoe UI" panose="020B0502040204020203" pitchFamily="34" charset="0"/>
              </a:rPr>
              <a:t>adult to any significant degree of capabilities beyond those the adult currently possesses</a:t>
            </a:r>
            <a:r>
              <a:rPr lang="en-US" sz="3600" dirty="0">
                <a:latin typeface="Segoe UI" panose="020B0502040204020203" pitchFamily="34" charset="0"/>
                <a:cs typeface="Segoe UI" panose="020B0502040204020203" pitchFamily="34" charset="0"/>
              </a:rPr>
              <a:t>.”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C160869-EC7A-7AC3-8CC0-3AE810B70AC9}"/>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181709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9CE67-7262-4751-3D2C-E0BACAF19DF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77DD521-0E4C-C0FE-A8FA-1AA6BB53293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1870A4DF-D582-1863-79CB-95BEBE900B61}"/>
              </a:ext>
            </a:extLst>
          </p:cNvPr>
          <p:cNvSpPr txBox="1"/>
          <p:nvPr/>
        </p:nvSpPr>
        <p:spPr>
          <a:xfrm>
            <a:off x="761851" y="2038662"/>
            <a:ext cx="16641730" cy="7702108"/>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#4 – Limiting a Guardian’s End-of-Life Powers (Continued)  </a:t>
            </a: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“Fatally Flawed Law” was far too broad.  Here is an example: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Police officer has a motorcycle accident while on duty.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Acquires a spinal cord injury and collapsed and irreparable trachea and lung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Will require a breathing tube and a feeding tube for rest of life to survive.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police officer is NOT at death’s door.  They are not terminally ill.  They can live a happy life for many more years to come.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BUT, because they need “artificial means” to prolong their life, and their treatment will sustain them but WILL NOT “restore” any of their capabilities beyond what they have currently …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Under the old law the guardian could essentially put that person to death by denying them medical care or food/water.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68D3388E-38C5-3F47-FD6E-EE3CA914EBFE}"/>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40039996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1CF7D-8651-7BEF-2615-B3160A0C73D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7583687-F7EE-498C-6239-03CA2048DE98}"/>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85E389EE-C14C-A869-A88E-D2749742B5B5}"/>
              </a:ext>
            </a:extLst>
          </p:cNvPr>
          <p:cNvSpPr txBox="1"/>
          <p:nvPr/>
        </p:nvSpPr>
        <p:spPr>
          <a:xfrm>
            <a:off x="761851" y="2038662"/>
            <a:ext cx="16641730" cy="7786747"/>
          </a:xfrm>
          <a:prstGeom prst="rect">
            <a:avLst/>
          </a:prstGeom>
        </p:spPr>
        <p:txBody>
          <a:bodyPr wrap="square" lIns="0" tIns="0" rIns="0" bIns="0" rtlCol="0" anchor="t">
            <a:spAutoFit/>
          </a:bodyPr>
          <a:lstStyle/>
          <a:p>
            <a:pPr marL="334010" lvl="1">
              <a:lnSpc>
                <a:spcPts val="4525"/>
              </a:lnSpc>
            </a:pPr>
            <a:r>
              <a:rPr lang="en-US" sz="4000" b="1" dirty="0">
                <a:latin typeface="Segoe UI" panose="020B0502040204020203" pitchFamily="34" charset="0"/>
                <a:cs typeface="Segoe UI" panose="020B0502040204020203" pitchFamily="34" charset="0"/>
              </a:rPr>
              <a:t>#4 – Limiting a Guardian’s End-of-Life Powers (Continued) </a:t>
            </a:r>
          </a:p>
          <a:p>
            <a:pPr marL="334010" lvl="1">
              <a:lnSpc>
                <a:spcPts val="4525"/>
              </a:lnSpc>
            </a:pPr>
            <a:r>
              <a:rPr lang="en-US" sz="4000" b="1" dirty="0">
                <a:latin typeface="Segoe UI" panose="020B0502040204020203" pitchFamily="34" charset="0"/>
                <a:cs typeface="Segoe UI" panose="020B0502040204020203" pitchFamily="34" charset="0"/>
              </a:rPr>
              <a:t> </a:t>
            </a: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New Law = appropriately limits a guardian’s end-of-life powers.  </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Limits withholding medical care or treatment in these ways: </a:t>
            </a: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742950" indent="-742950">
              <a:buAutoNum type="arabicParenR"/>
            </a:pPr>
            <a:r>
              <a:rPr lang="en-US" sz="4000" dirty="0">
                <a:latin typeface="Segoe UI" panose="020B0502040204020203" pitchFamily="34" charset="0"/>
                <a:cs typeface="Segoe UI" panose="020B0502040204020203" pitchFamily="34" charset="0"/>
              </a:rPr>
              <a:t>if the person with a disability had a written directive, then that directive controls what happens, </a:t>
            </a:r>
          </a:p>
          <a:p>
            <a:pPr marL="742950" indent="-742950">
              <a:buAutoNum type="arabicParenR"/>
            </a:pPr>
            <a:r>
              <a:rPr lang="en-US" sz="4000" dirty="0">
                <a:latin typeface="Segoe UI" panose="020B0502040204020203" pitchFamily="34" charset="0"/>
                <a:cs typeface="Segoe UI" panose="020B0502040204020203" pitchFamily="34" charset="0"/>
              </a:rPr>
              <a:t>And a guardian’s end-of-life powers are strictly limited to when “the adult is suffering from a severe illness and that life sustaining medical care is objectively futile and would only prolong the dying process.”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12E90E8C-52E6-689E-ACB4-77E8FC52FCBE}"/>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3312322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4036F-860F-E119-1137-7CC1A11C4BA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E2ABAFA-A161-34F5-6E54-F1A7C71CE011}"/>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65F2A8CB-CEF3-B331-A992-4B52DB79CFDB}"/>
              </a:ext>
            </a:extLst>
          </p:cNvPr>
          <p:cNvSpPr txBox="1"/>
          <p:nvPr/>
        </p:nvSpPr>
        <p:spPr>
          <a:xfrm>
            <a:off x="761851" y="2038662"/>
            <a:ext cx="16641730" cy="8379217"/>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#4 – Treating Food &amp; Water Differently – End-of-Life (Continued)  </a:t>
            </a:r>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Many people with disabilities get their food/water through artificial means</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Think of a feeding tube.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Death by withholding/withdrawing food/water horrific, long, and painful.</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Regarding withholding/withdrawing food and water, new law says: </a:t>
            </a:r>
          </a:p>
          <a:p>
            <a:endParaRPr lang="en-US" sz="3600" dirty="0">
              <a:latin typeface="Segoe UI" panose="020B0502040204020203" pitchFamily="34" charset="0"/>
              <a:cs typeface="Segoe UI" panose="020B0502040204020203" pitchFamily="34" charset="0"/>
            </a:endParaRPr>
          </a:p>
          <a:p>
            <a:pPr marL="742950" indent="-742950">
              <a:buAutoNum type="arabicParenR"/>
            </a:pPr>
            <a:r>
              <a:rPr lang="en-US" sz="3600" dirty="0">
                <a:latin typeface="Segoe UI" panose="020B0502040204020203" pitchFamily="34" charset="0"/>
                <a:cs typeface="Segoe UI" panose="020B0502040204020203" pitchFamily="34" charset="0"/>
              </a:rPr>
              <a:t>If the person with a disability had a written directive, then that directive controls what happens, </a:t>
            </a:r>
          </a:p>
          <a:p>
            <a:pPr marL="742950" indent="-742950">
              <a:buAutoNum type="arabicParenR"/>
            </a:pPr>
            <a:r>
              <a:rPr lang="en-US" sz="3600" dirty="0">
                <a:latin typeface="Segoe UI" panose="020B0502040204020203" pitchFamily="34" charset="0"/>
                <a:cs typeface="Segoe UI" panose="020B0502040204020203" pitchFamily="34" charset="0"/>
              </a:rPr>
              <a:t>Guardian can only withhold/withdraw food and water if providing it would  hasten the person’s death or the adult is incapable of digesting or absorbing the food or water (thus the food/water does not contribute to sustaining the person’s life).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DF6EE864-2AAD-B264-1FC4-233E9A1BA275}"/>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487513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788E8-5048-0777-5D3A-B5280AF3545C}"/>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874BC0F-64D0-5A20-804D-A36DFD1D39A4}"/>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24D813DA-7291-168B-717A-11997D4BF79D}"/>
              </a:ext>
            </a:extLst>
          </p:cNvPr>
          <p:cNvSpPr txBox="1"/>
          <p:nvPr/>
        </p:nvSpPr>
        <p:spPr>
          <a:xfrm>
            <a:off x="761851" y="2038662"/>
            <a:ext cx="16641730" cy="8933215"/>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#5 – New Requirement, Out-of-State Must Appoint a “Resident Agent”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Guardians or conservators that reside outside Kansas must now appoint a resident agent.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resident agent shall (1) maintain contact with the guardian or conservator, including current address and phone number; (2) accept service of process and other communication directed to the guardian or conservator; and (3) forward to the guardian or conservator documents sent by the court, the secretary of state or any other state agency.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Very important change!  Can be very difficult for the person under guardianship, the court, or another interested party (state agency, etc.) to get a hold of a guardian who lives out-of-state.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Applies to ALL guardians residing outside of Kansas … EVEN IF the guardianship was approved prior to Jan. 1, 2026.   </a:t>
            </a:r>
          </a:p>
          <a:p>
            <a:pPr marL="791210" lvl="2">
              <a:lnSpc>
                <a:spcPts val="4525"/>
              </a:lnSpc>
            </a:pPr>
            <a:endParaRPr lang="en-US" sz="32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7A0647C8-9923-2DB4-99BC-5A0B18F05AF4}"/>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956511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D3C6B-CD36-67C2-37D3-322782DF8D3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F4B8B55-27B7-B2E0-3C0D-4D69C788E6E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19A37B39-2C4C-41BD-931D-5F35A39912CB}"/>
              </a:ext>
            </a:extLst>
          </p:cNvPr>
          <p:cNvSpPr txBox="1"/>
          <p:nvPr/>
        </p:nvSpPr>
        <p:spPr>
          <a:xfrm>
            <a:off x="761851" y="2038662"/>
            <a:ext cx="16641730" cy="7825219"/>
          </a:xfrm>
          <a:prstGeom prst="rect">
            <a:avLst/>
          </a:prstGeom>
        </p:spPr>
        <p:txBody>
          <a:bodyPr wrap="square" lIns="0" tIns="0" rIns="0" bIns="0" rtlCol="0" anchor="t">
            <a:spAutoFit/>
          </a:bodyPr>
          <a:lstStyle/>
          <a:p>
            <a:pPr marL="334010" lvl="1">
              <a:lnSpc>
                <a:spcPts val="4525"/>
              </a:lnSpc>
            </a:pPr>
            <a:r>
              <a:rPr lang="en-US" sz="4000" b="1" dirty="0">
                <a:latin typeface="Segoe UI" panose="020B0502040204020203" pitchFamily="34" charset="0"/>
                <a:cs typeface="Segoe UI" panose="020B0502040204020203" pitchFamily="34" charset="0"/>
              </a:rPr>
              <a:t>#6 – Exercising Reasonable Care with Service Providers</a:t>
            </a:r>
            <a:endParaRPr lang="en-US" sz="4000" dirty="0">
              <a:latin typeface="Segoe UI" panose="020B0502040204020203" pitchFamily="34" charset="0"/>
              <a:cs typeface="Segoe UI" panose="020B0502040204020203" pitchFamily="34" charset="0"/>
            </a:endParaRPr>
          </a:p>
          <a:p>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New requirement = When a guardian or conservator to retains a service provider for the person with a disability, it REQUIRES them to “exercise reasonable care, skill and caution” in selecting the provider, establishing the scope and terms of work, and monitoring performance.</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This is critical, because it buts the burden on the guardian to do appropriate vetting before signing up service providers.  </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This applies to all guardianships, regardless of when the court originally ordered the guardianship.   </a:t>
            </a:r>
          </a:p>
          <a:p>
            <a:pPr marL="791210" lvl="2">
              <a:lnSpc>
                <a:spcPts val="4525"/>
              </a:lnSpc>
            </a:pPr>
            <a:endParaRPr lang="en-US" sz="40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40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EFC67A88-EC0E-67EC-22C7-696804F4C4A9}"/>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418023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8D3FE-122C-2768-A2EF-5596323B65D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1439C45-77A1-C4C4-621B-1BD1B2A5EAA8}"/>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E4AF261F-7D08-BD58-E0F6-659AF7106FE0}"/>
              </a:ext>
            </a:extLst>
          </p:cNvPr>
          <p:cNvSpPr txBox="1"/>
          <p:nvPr/>
        </p:nvSpPr>
        <p:spPr>
          <a:xfrm>
            <a:off x="761851" y="2038662"/>
            <a:ext cx="16641730" cy="8933215"/>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#7 – Grievance Against Guardian or Conservator</a:t>
            </a:r>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NEW Grievance Process – If the person subject to a guardianship, a friend, family, service provider or other knowledgeable party believes the guardian is not doing what they are supposed to (ex: not following the guardianship plan, not following the law, limiting too many individual’s rights, etc.) then that person can now file a grievance with court. </a:t>
            </a:r>
          </a:p>
          <a:p>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Court must review the grievance and may schedule a hearing and appoint an attorney.  Then the court can render a decision &amp; take corrective actions.</a:t>
            </a:r>
          </a:p>
          <a:p>
            <a:pPr marL="571500" indent="-571500">
              <a:buFont typeface="Arial" panose="020B0604020202020204" pitchFamily="34" charset="0"/>
              <a:buChar char="•"/>
            </a:pPr>
            <a:endParaRPr lang="en-US" sz="3600" b="1" u="sng"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b="1" u="sng" dirty="0">
                <a:latin typeface="Segoe UI" panose="020B0502040204020203" pitchFamily="34" charset="0"/>
                <a:cs typeface="Segoe UI" panose="020B0502040204020203" pitchFamily="34" charset="0"/>
              </a:rPr>
              <a:t>A grievance can be filed regardless of when the original guardianship was approved by the court.  This grievance is a new tool to help hold bad guardians accountable for their actions.  </a:t>
            </a:r>
            <a:endParaRPr lang="en-US" sz="3600" dirty="0">
              <a:latin typeface="Segoe UI" panose="020B0502040204020203" pitchFamily="34" charset="0"/>
              <a:cs typeface="Segoe UI" panose="020B0502040204020203" pitchFamily="34" charset="0"/>
            </a:endParaRPr>
          </a:p>
          <a:p>
            <a:pPr marL="791210" lvl="2">
              <a:lnSpc>
                <a:spcPts val="4525"/>
              </a:lnSpc>
            </a:pPr>
            <a:endParaRPr lang="en-US" sz="40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40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49209B15-38FC-3B42-A551-1BE051F1FFCB}"/>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1022219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9EAD8-2788-3C08-A51D-279C27B76EA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EB60C19-1F8B-EBD1-32BB-F00A6AA479E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13D55EAB-EFBE-E90D-F076-585C70A6BD5F}"/>
              </a:ext>
            </a:extLst>
          </p:cNvPr>
          <p:cNvSpPr txBox="1"/>
          <p:nvPr/>
        </p:nvSpPr>
        <p:spPr>
          <a:xfrm>
            <a:off x="761851" y="2038662"/>
            <a:ext cx="16641730" cy="7848302"/>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#8 – Right to an attorney for an adult who allegedly needs a guardian and requiring that attorney must follow their client’s wishes</a:t>
            </a:r>
            <a:endParaRPr lang="en-US" sz="3600" dirty="0">
              <a:latin typeface="Segoe UI" panose="020B0502040204020203" pitchFamily="34" charset="0"/>
              <a:cs typeface="Segoe UI" panose="020B0502040204020203" pitchFamily="34" charset="0"/>
            </a:endParaRPr>
          </a:p>
          <a:p>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court SHALL appoint an attorney for the adult allegedly in need of a guardian.  </a:t>
            </a:r>
          </a:p>
          <a:p>
            <a:pPr marL="571500" indent="-571500">
              <a:buFont typeface="Arial" panose="020B0604020202020204" pitchFamily="34" charset="0"/>
              <a:buChar char="•"/>
            </a:pPr>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attorney must make reasonable efforts to ascertain what the respondent wishes and must advocate for those wishes. </a:t>
            </a:r>
          </a:p>
          <a:p>
            <a:pPr marL="571500" indent="-571500">
              <a:buFont typeface="Arial" panose="020B0604020202020204" pitchFamily="34" charset="0"/>
              <a:buChar char="•"/>
            </a:pPr>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This ensures the attorney must maintain a normal attorney-client relationship with the person with a disability, just like they would with any client.  </a:t>
            </a:r>
          </a:p>
          <a:p>
            <a:pPr marL="791210" lvl="2">
              <a:lnSpc>
                <a:spcPts val="4525"/>
              </a:lnSpc>
            </a:pPr>
            <a:endParaRPr lang="en-US" sz="4000" b="1" dirty="0">
              <a:latin typeface="Segoe UI" panose="020B0502040204020203" pitchFamily="34" charset="0"/>
              <a:cs typeface="Segoe UI" panose="020B0502040204020203" pitchFamily="34" charset="0"/>
            </a:endParaRPr>
          </a:p>
          <a:p>
            <a:pPr marL="791210" lvl="1" indent="-457200">
              <a:lnSpc>
                <a:spcPts val="4525"/>
              </a:lnSpc>
              <a:buFont typeface="Arial" panose="020B0604020202020204" pitchFamily="34" charset="0"/>
              <a:buChar char="•"/>
            </a:pPr>
            <a:endParaRPr lang="en-US" sz="4000" b="1" dirty="0">
              <a:latin typeface="Segoe UI" panose="020B0502040204020203" pitchFamily="34" charset="0"/>
              <a:cs typeface="Segoe UI" panose="020B0502040204020203" pitchFamily="34" charset="0"/>
            </a:endParaRP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09210C0D-7FA2-E253-EAB2-1B31DEAA5396}"/>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554454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CB59C-635F-97B6-750C-9BE5F38AFDF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9C3CE5E-F043-3202-ACB8-16F2A74D41C5}"/>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4E019E67-0771-8F91-97B4-87BEF471752E}"/>
              </a:ext>
            </a:extLst>
          </p:cNvPr>
          <p:cNvSpPr txBox="1"/>
          <p:nvPr/>
        </p:nvSpPr>
        <p:spPr>
          <a:xfrm>
            <a:off x="761851" y="2038662"/>
            <a:ext cx="16641730" cy="6547946"/>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#9 – Guardianship is Now a Last Resort; Law Prefers Less Restrictive Alternatives</a:t>
            </a: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Must identify all less restrictive alternatives that have been considered or implemented.</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Must justify why less restrictive alternatives either failed or were not appropriate.</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Challenge would-be petitioners to explore and try less restrictive alternatives.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Also encourages consideration of a limited guardianship.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When requesting full guardianship = Petition MUST state WHY limited guardianship or protective arrangement would not meet the needs.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 court order for full guardianship MUST state the basis for it AND include specific findings that support the conclusion that a limited guardianship would not meet the functional needs of the adult subject to guardianship.</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This is also a game changer = the person seeking the guardianship and the court now must justify why less restrictive measures are not appropriate.  </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A8572C9B-B36A-0D01-DBB7-7D15DD2FAA31}"/>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17543482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5325B-4567-1F7F-6659-21AF3B9C0A4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8C369F2-2F79-2936-A23D-429EE05E1063}"/>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E5DE5A16-C175-237F-D2C5-4A664ABDC9F0}"/>
              </a:ext>
            </a:extLst>
          </p:cNvPr>
          <p:cNvSpPr txBox="1"/>
          <p:nvPr/>
        </p:nvSpPr>
        <p:spPr>
          <a:xfrm>
            <a:off x="761851" y="2038662"/>
            <a:ext cx="16641730" cy="6140142"/>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#10 – Appointment of an Advocate</a:t>
            </a:r>
          </a:p>
          <a:p>
            <a:pPr marL="334010" lvl="1">
              <a:lnSpc>
                <a:spcPts val="4525"/>
              </a:lnSpc>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Court may appoint an “advocate” when a petition for guardianship of an adult is filed.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“Advocate” may be a social worker, case worker, physicians, psychologist, nurse, etc.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Advocate must training/experience in the type of abilities, limitations, and needs alleged in the petition.</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Advocate must interview the respondent (in person) &amp; explain consequences of the guardianship and the person’s rights.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Advocate must determine the respondent’s views about the guardianship. This includes the respondent’s views about the proposed guardian.</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Advocate reports to the Court. </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AC3DE70-D12A-1004-B6C6-9C9A063655BF}"/>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3926479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DA286-B9D2-6C03-8B08-F6E5B730D35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DC34098-FAC0-24BC-CC64-1BCC1DE6D52D}"/>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75AFB069-A89D-895F-7B9C-3E26BF2EF0F8}"/>
              </a:ext>
            </a:extLst>
          </p:cNvPr>
          <p:cNvSpPr txBox="1"/>
          <p:nvPr/>
        </p:nvSpPr>
        <p:spPr>
          <a:xfrm>
            <a:off x="761851" y="2038662"/>
            <a:ext cx="16641730" cy="7802136"/>
          </a:xfrm>
          <a:prstGeom prst="rect">
            <a:avLst/>
          </a:prstGeom>
        </p:spPr>
        <p:txBody>
          <a:bodyPr wrap="square" lIns="0" tIns="0" rIns="0" bIns="0" rtlCol="0" anchor="t">
            <a:spAutoFit/>
          </a:bodyPr>
          <a:lstStyle/>
          <a:p>
            <a:pPr marL="334010" lvl="1">
              <a:lnSpc>
                <a:spcPts val="4525"/>
              </a:lnSpc>
            </a:pPr>
            <a:r>
              <a:rPr lang="en-US" sz="3600" b="1" dirty="0">
                <a:latin typeface="Segoe UI" panose="020B0502040204020203" pitchFamily="34" charset="0"/>
                <a:cs typeface="Segoe UI" panose="020B0502040204020203" pitchFamily="34" charset="0"/>
              </a:rPr>
              <a:t>#11 – General requirement that the person attend the hearing </a:t>
            </a:r>
          </a:p>
          <a:p>
            <a:pPr marL="334010" lvl="1">
              <a:lnSpc>
                <a:spcPts val="4525"/>
              </a:lnSpc>
            </a:pPr>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A guardianship petition may generally not proceed unless the respondent attends the hearing. </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“Nothing About Us Without Us”</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only way around this if the court finds by </a:t>
            </a:r>
            <a:r>
              <a:rPr lang="en-US" sz="3600" i="1" dirty="0">
                <a:latin typeface="Segoe UI" panose="020B0502040204020203" pitchFamily="34" charset="0"/>
                <a:cs typeface="Segoe UI" panose="020B0502040204020203" pitchFamily="34" charset="0"/>
              </a:rPr>
              <a:t>clear and convincing evidence</a:t>
            </a:r>
            <a:r>
              <a:rPr lang="en-US" sz="3600" dirty="0">
                <a:latin typeface="Segoe UI" panose="020B0502040204020203" pitchFamily="34" charset="0"/>
                <a:cs typeface="Segoe UI" panose="020B0502040204020203" pitchFamily="34" charset="0"/>
              </a:rPr>
              <a:t> that </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respondent is freely choosing not to attend</a:t>
            </a:r>
          </a:p>
          <a:p>
            <a:pPr marL="1028700" lvl="1"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Or there is no practicable way for the respondent to attend and participate in the hearing even with appropriate supportive services and technological assistance.</a:t>
            </a:r>
          </a:p>
          <a:p>
            <a:endParaRPr lang="en-US" sz="3600" dirty="0">
              <a:latin typeface="Segoe UI" panose="020B0502040204020203" pitchFamily="34" charset="0"/>
              <a:cs typeface="Segoe UI" panose="020B0502040204020203" pitchFamily="34" charset="0"/>
            </a:endParaRPr>
          </a:p>
          <a:p>
            <a:r>
              <a:rPr lang="en-US" sz="3600" dirty="0">
                <a:latin typeface="Segoe UI" panose="020B0502040204020203" pitchFamily="34" charset="0"/>
                <a:cs typeface="Segoe UI" panose="020B0502040204020203" pitchFamily="34" charset="0"/>
              </a:rPr>
              <a:t>This better ensures people with disabilities will attend the hearing.</a:t>
            </a:r>
          </a:p>
          <a:p>
            <a:r>
              <a:rPr lang="en-US" sz="3600" dirty="0">
                <a:latin typeface="Segoe UI" panose="020B0502040204020203" pitchFamily="34" charset="0"/>
                <a:cs typeface="Segoe UI" panose="020B0502040204020203" pitchFamily="34" charset="0"/>
              </a:rPr>
              <a:t>Puts the person’s wants and needs front and center before the court.  </a:t>
            </a:r>
          </a:p>
          <a:p>
            <a:pPr marL="1485900" lvl="2" indent="-571500">
              <a:buFont typeface="Arial" panose="020B0604020202020204" pitchFamily="34" charset="0"/>
              <a:buChar char="•"/>
            </a:pPr>
            <a:endParaRPr lang="en-US" sz="36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DB8E797F-0E08-67E2-B9EA-F9BFC679DB74}"/>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37046331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7D89B-C0DA-5FCE-5AA0-D2D2EFB0008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1423684-47F8-56F0-82B9-7F68F2B3FAC9}"/>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935700CD-993A-0734-D41D-27F45B5BB0CE}"/>
              </a:ext>
            </a:extLst>
          </p:cNvPr>
          <p:cNvSpPr txBox="1"/>
          <p:nvPr/>
        </p:nvSpPr>
        <p:spPr>
          <a:xfrm>
            <a:off x="761851" y="2038662"/>
            <a:ext cx="16641730" cy="6078587"/>
          </a:xfrm>
          <a:prstGeom prst="rect">
            <a:avLst/>
          </a:prstGeom>
        </p:spPr>
        <p:txBody>
          <a:bodyPr wrap="square" lIns="0" tIns="0" rIns="0" bIns="0" rtlCol="0" anchor="t">
            <a:spAutoFit/>
          </a:bodyPr>
          <a:lstStyle/>
          <a:p>
            <a:pPr marL="334010" lvl="1">
              <a:lnSpc>
                <a:spcPts val="4525"/>
              </a:lnSpc>
            </a:pPr>
            <a:r>
              <a:rPr lang="en-US" sz="4000" b="1" dirty="0">
                <a:latin typeface="Segoe UI" panose="020B0502040204020203" pitchFamily="34" charset="0"/>
                <a:cs typeface="Segoe UI" panose="020B0502040204020203" pitchFamily="34" charset="0"/>
              </a:rPr>
              <a:t>#12 – Burden of Proof for Termination of Guardianship Switches to the Guardian Proving its still necessary </a:t>
            </a: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Burden for “proving” whether a guardianship should be terminated now shifts to the guardian proving that the guardianship is still necessary. </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Currently, the adult subject to guardianship must prove that a guardianship is no longer necessary.</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This is a game changer!   </a:t>
            </a: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This change in burden of proof applies to all guardianships, even though established prior the effective day of the new law (Jan. 1, 2026).    </a:t>
            </a:r>
          </a:p>
        </p:txBody>
      </p:sp>
      <p:sp>
        <p:nvSpPr>
          <p:cNvPr id="7" name="TextBox 7">
            <a:extLst>
              <a:ext uri="{FF2B5EF4-FFF2-40B4-BE49-F238E27FC236}">
                <a16:creationId xmlns:a16="http://schemas.microsoft.com/office/drawing/2014/main" id="{22B6319E-AA15-F038-DFAE-B2819F75A4AF}"/>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2361301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2A670-E71E-9F49-775F-A73E84EF3FB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E97165E-6AD9-000F-FDD0-5818CFB36AF8}"/>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B8D95E8B-ECF4-9839-6471-BA59AEB97F0A}"/>
              </a:ext>
            </a:extLst>
          </p:cNvPr>
          <p:cNvSpPr txBox="1"/>
          <p:nvPr/>
        </p:nvSpPr>
        <p:spPr>
          <a:xfrm>
            <a:off x="761851" y="2038662"/>
            <a:ext cx="16641730" cy="6732612"/>
          </a:xfrm>
          <a:prstGeom prst="rect">
            <a:avLst/>
          </a:prstGeom>
        </p:spPr>
        <p:txBody>
          <a:bodyPr wrap="square" lIns="0" tIns="0" rIns="0" bIns="0" rtlCol="0" anchor="t">
            <a:spAutoFit/>
          </a:bodyPr>
          <a:lstStyle/>
          <a:p>
            <a:pPr marL="334010" lvl="1">
              <a:lnSpc>
                <a:spcPts val="4525"/>
              </a:lnSpc>
            </a:pPr>
            <a:r>
              <a:rPr lang="en-US" sz="4000" b="1" dirty="0">
                <a:latin typeface="Segoe UI" panose="020B0502040204020203" pitchFamily="34" charset="0"/>
                <a:cs typeface="Segoe UI" panose="020B0502040204020203" pitchFamily="34" charset="0"/>
              </a:rPr>
              <a:t>#13 – Alternative to Guardianship – Other Protective Arrangements</a:t>
            </a:r>
            <a:endParaRPr lang="en-US" sz="4000" dirty="0">
              <a:latin typeface="Segoe UI" panose="020B0502040204020203" pitchFamily="34" charset="0"/>
              <a:cs typeface="Segoe UI" panose="020B0502040204020203" pitchFamily="34" charset="0"/>
            </a:endParaRPr>
          </a:p>
          <a:p>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New alternative to guardianship is created.</a:t>
            </a: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“Other Protective Arrangement” </a:t>
            </a: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Court can issue a far more limited “Protective Arrangement”</a:t>
            </a: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Tailored to the individual’s needs and circumstances and needs.  </a:t>
            </a:r>
          </a:p>
          <a:p>
            <a:pPr marL="571500" indent="-5715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4000" dirty="0">
                <a:latin typeface="Segoe UI" panose="020B0502040204020203" pitchFamily="34" charset="0"/>
                <a:cs typeface="Segoe UI" panose="020B0502040204020203" pitchFamily="34" charset="0"/>
              </a:rPr>
              <a:t>Limited in scope.  Potentially limited in duration.</a:t>
            </a:r>
          </a:p>
        </p:txBody>
      </p:sp>
      <p:sp>
        <p:nvSpPr>
          <p:cNvPr id="7" name="TextBox 7">
            <a:extLst>
              <a:ext uri="{FF2B5EF4-FFF2-40B4-BE49-F238E27FC236}">
                <a16:creationId xmlns:a16="http://schemas.microsoft.com/office/drawing/2014/main" id="{11ECD567-2BC0-3574-5DFD-B4BC3F382F7D}"/>
              </a:ext>
            </a:extLst>
          </p:cNvPr>
          <p:cNvSpPr txBox="1"/>
          <p:nvPr/>
        </p:nvSpPr>
        <p:spPr>
          <a:xfrm>
            <a:off x="544348" y="434548"/>
            <a:ext cx="16252395" cy="1043427"/>
          </a:xfrm>
          <a:prstGeom prst="rect">
            <a:avLst/>
          </a:prstGeom>
        </p:spPr>
        <p:txBody>
          <a:bodyPr wrap="square" lIns="0" tIns="0" rIns="0" bIns="0" rtlCol="0" anchor="t">
            <a:spAutoFit/>
          </a:bodyPr>
          <a:lstStyle/>
          <a:p>
            <a:pPr marL="0" lvl="0" indent="0">
              <a:lnSpc>
                <a:spcPts val="8840"/>
              </a:lnSpc>
              <a:spcBef>
                <a:spcPct val="0"/>
              </a:spcBef>
            </a:pPr>
            <a:r>
              <a:rPr lang="en-US" sz="6800" spc="-68" dirty="0">
                <a:solidFill>
                  <a:srgbClr val="1D2850"/>
                </a:solidFill>
                <a:latin typeface="Playfair Display Black"/>
              </a:rPr>
              <a:t>Most Important Changes - Guardianship</a:t>
            </a:r>
          </a:p>
        </p:txBody>
      </p:sp>
    </p:spTree>
    <p:extLst>
      <p:ext uri="{BB962C8B-B14F-4D97-AF65-F5344CB8AC3E}">
        <p14:creationId xmlns:p14="http://schemas.microsoft.com/office/powerpoint/2010/main" val="2626271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3A987-0727-56DD-4C28-FF865346795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9C17ABE-0EC8-1A1B-4810-5BB2B99EBEE4}"/>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4039546E-69FF-B5F7-92A8-C23D8DBBCF84}"/>
              </a:ext>
            </a:extLst>
          </p:cNvPr>
          <p:cNvSpPr txBox="1"/>
          <p:nvPr/>
        </p:nvSpPr>
        <p:spPr>
          <a:xfrm>
            <a:off x="761851" y="2038662"/>
            <a:ext cx="16641730" cy="5993949"/>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How to Use - Especially Advocates for kids aging out of Foster Care &amp; SPED:</a:t>
            </a:r>
            <a:endParaRPr lang="en-US" sz="32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endParaRPr lang="en-US" sz="3200" b="1"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New Requirement - Court must consider less restrictive alternatives to Guardianship</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This one is a game-changer, including Foster Care and SPED.  </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Currently = too often guardianship is proposed without less restrictive alternatives.</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New Law = now requires that the court MUST consider less restrictive alternatives to guardianship. </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Petition to request a guardianship must now state whether the petitioner (the proposed guardian) seeks a limited or full guardianship / other protective arrangement instead of guardianship. </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When requesting full guardianship, the petition must state why a limited guardianship or protective arrangement instead of guardianship would not meet the respondent’s needs.</a:t>
            </a:r>
          </a:p>
        </p:txBody>
      </p:sp>
      <p:sp>
        <p:nvSpPr>
          <p:cNvPr id="7" name="TextBox 7">
            <a:extLst>
              <a:ext uri="{FF2B5EF4-FFF2-40B4-BE49-F238E27FC236}">
                <a16:creationId xmlns:a16="http://schemas.microsoft.com/office/drawing/2014/main" id="{2286704C-ED78-C04C-6D52-AAA01D2DF50B}"/>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“Advocates Guide” to New Guardianship Law</a:t>
            </a:r>
          </a:p>
        </p:txBody>
      </p:sp>
    </p:spTree>
    <p:extLst>
      <p:ext uri="{BB962C8B-B14F-4D97-AF65-F5344CB8AC3E}">
        <p14:creationId xmlns:p14="http://schemas.microsoft.com/office/powerpoint/2010/main" val="9257833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93F64-244C-E02C-58E1-AC0B4073BE7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1EC284B-FAE3-91B4-B062-BB0C698FFB81}"/>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73D9A631-EBE6-AC10-71C3-DCF6B03F3C0A}"/>
              </a:ext>
            </a:extLst>
          </p:cNvPr>
          <p:cNvSpPr txBox="1"/>
          <p:nvPr/>
        </p:nvSpPr>
        <p:spPr>
          <a:xfrm>
            <a:off x="761851" y="2038662"/>
            <a:ext cx="16641730" cy="7555915"/>
          </a:xfrm>
          <a:prstGeom prst="rect">
            <a:avLst/>
          </a:prstGeom>
        </p:spPr>
        <p:txBody>
          <a:bodyPr wrap="square" lIns="0" tIns="0" rIns="0" bIns="0" rtlCol="0" anchor="t">
            <a:spAutoFit/>
          </a:bodyPr>
          <a:lstStyle/>
          <a:p>
            <a:pPr marL="334010" lvl="1">
              <a:lnSpc>
                <a:spcPts val="4525"/>
              </a:lnSpc>
            </a:pPr>
            <a:r>
              <a:rPr lang="en-US" sz="3200" b="1" dirty="0">
                <a:latin typeface="Segoe UI" panose="020B0502040204020203" pitchFamily="34" charset="0"/>
                <a:cs typeface="Segoe UI" panose="020B0502040204020203" pitchFamily="34" charset="0"/>
              </a:rPr>
              <a:t>How to Use - Especially for kids aging out of Foster Care &amp; SPED:</a:t>
            </a:r>
          </a:p>
          <a:p>
            <a:pPr marL="334010" lvl="1">
              <a:lnSpc>
                <a:spcPts val="4525"/>
              </a:lnSpc>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Consider Filing a Grievance with the Court Against a Bad Guardian –</a:t>
            </a:r>
            <a:r>
              <a:rPr lang="en-US" sz="3200" dirty="0">
                <a:latin typeface="Segoe UI" panose="020B0502040204020203" pitchFamily="34" charset="0"/>
                <a:cs typeface="Segoe UI" panose="020B0502040204020203" pitchFamily="34" charset="0"/>
              </a:rPr>
              <a:t> As an advocate, use the grievance process to hold bad guardians accountable (see prior section).</a:t>
            </a: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Use Mandated Guardianship Plan to Protect Rights – </a:t>
            </a:r>
            <a:r>
              <a:rPr lang="en-US" sz="3200" dirty="0">
                <a:latin typeface="Segoe UI" panose="020B0502040204020203" pitchFamily="34" charset="0"/>
                <a:cs typeface="Segoe UI" panose="020B0502040204020203" pitchFamily="34" charset="0"/>
              </a:rPr>
              <a:t>Can work with the person with a disability and their attorney to advocate that IF a guardianship must be imposed, that it be limited by a strict guardianship plan.  Ensures person makes more of their own decisions. </a:t>
            </a: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Change to “Substitute Decision-Making” Standard – </a:t>
            </a:r>
            <a:r>
              <a:rPr lang="en-US" sz="3200" dirty="0">
                <a:latin typeface="Segoe UI" panose="020B0502040204020203" pitchFamily="34" charset="0"/>
                <a:cs typeface="Segoe UI" panose="020B0502040204020203" pitchFamily="34" charset="0"/>
              </a:rPr>
              <a:t>Use this new standard to advocate that guardians better respect the person’s wishes and wants and put their biases and what they think is the “best interest” to the side.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guardian is supposed to consider the persons wants and be more of a “substitute” decision-make for what the person wants – even if different from the guardians wants.</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B6118EB-BCE5-ABD3-0A90-7DFB340D80FD}"/>
              </a:ext>
            </a:extLst>
          </p:cNvPr>
          <p:cNvSpPr txBox="1"/>
          <p:nvPr/>
        </p:nvSpPr>
        <p:spPr>
          <a:xfrm>
            <a:off x="544348" y="434548"/>
            <a:ext cx="16252395" cy="2171941"/>
          </a:xfrm>
          <a:prstGeom prst="rect">
            <a:avLst/>
          </a:prstGeom>
        </p:spPr>
        <p:txBody>
          <a:bodyPr wrap="square" lIns="0" tIns="0" rIns="0" bIns="0" rtlCol="0" anchor="t">
            <a:spAutoFit/>
          </a:bodyPr>
          <a:lstStyle/>
          <a:p>
            <a:pPr>
              <a:lnSpc>
                <a:spcPts val="8840"/>
              </a:lnSpc>
              <a:spcBef>
                <a:spcPct val="0"/>
              </a:spcBef>
            </a:pPr>
            <a:r>
              <a:rPr lang="en-US" sz="6000" spc="-68" dirty="0">
                <a:solidFill>
                  <a:srgbClr val="1D2850"/>
                </a:solidFill>
                <a:latin typeface="Playfair Display Black"/>
              </a:rPr>
              <a:t>“Advocates Guide” to New Guardianship Law</a:t>
            </a:r>
          </a:p>
          <a:p>
            <a:pPr marL="0" lvl="0" indent="0">
              <a:lnSpc>
                <a:spcPts val="8840"/>
              </a:lnSpc>
              <a:spcBef>
                <a:spcPct val="0"/>
              </a:spcBef>
            </a:pPr>
            <a:endParaRPr lang="en-US" sz="6800" spc="-68" dirty="0">
              <a:solidFill>
                <a:srgbClr val="1D2850"/>
              </a:solidFill>
              <a:latin typeface="Playfair Display Black"/>
            </a:endParaRPr>
          </a:p>
        </p:txBody>
      </p:sp>
    </p:spTree>
    <p:extLst>
      <p:ext uri="{BB962C8B-B14F-4D97-AF65-F5344CB8AC3E}">
        <p14:creationId xmlns:p14="http://schemas.microsoft.com/office/powerpoint/2010/main" val="15818619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A5610-B600-4D67-C6B8-840EAB8D70D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30604CD-E029-1CCB-98A5-E4D48E892F99}"/>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665CF355-98FB-CD9E-30F2-0885BECC9A7A}"/>
              </a:ext>
            </a:extLst>
          </p:cNvPr>
          <p:cNvSpPr txBox="1"/>
          <p:nvPr/>
        </p:nvSpPr>
        <p:spPr>
          <a:xfrm>
            <a:off x="761851" y="2038662"/>
            <a:ext cx="16641730" cy="8802410"/>
          </a:xfrm>
          <a:prstGeom prst="rect">
            <a:avLst/>
          </a:prstGeom>
        </p:spPr>
        <p:txBody>
          <a:bodyPr wrap="square" lIns="0" tIns="0" rIns="0" bIns="0" rtlCol="0" anchor="t">
            <a:spAutoFit/>
          </a:bodyPr>
          <a:lstStyle/>
          <a:p>
            <a:pPr marL="457200" lvl="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How can family members and providers advocate for the person under guardianship to better ensure their needs and wants are respected when what the guardian wants is DIFFERENT?</a:t>
            </a:r>
            <a:endParaRPr lang="en-US" sz="3200" dirty="0">
              <a:latin typeface="Segoe UI" panose="020B0502040204020203" pitchFamily="34" charset="0"/>
              <a:cs typeface="Segoe UI" panose="020B0502040204020203" pitchFamily="34" charset="0"/>
            </a:endParaRP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For example: food choices (the person has a right to eat what they want, even if the guardian does not like it, etc.).  </a:t>
            </a:r>
          </a:p>
          <a:p>
            <a:r>
              <a:rPr lang="en-US" sz="3200" dirty="0">
                <a:latin typeface="Segoe UI" panose="020B0502040204020203" pitchFamily="34" charset="0"/>
                <a:cs typeface="Segoe UI" panose="020B0502040204020203" pitchFamily="34" charset="0"/>
              </a:rPr>
              <a:t> </a:t>
            </a:r>
          </a:p>
          <a:p>
            <a:pPr marL="514350" lvl="0" indent="-514350">
              <a:buFont typeface="+mj-lt"/>
              <a:buAutoNum type="arabicPeriod"/>
            </a:pPr>
            <a:r>
              <a:rPr lang="en-US" sz="3200" b="1" dirty="0">
                <a:latin typeface="Segoe UI" panose="020B0502040204020203" pitchFamily="34" charset="0"/>
                <a:cs typeface="Segoe UI" panose="020B0502040204020203" pitchFamily="34" charset="0"/>
              </a:rPr>
              <a:t>The new “substitute decision-making standard” ensures the wishes and wants of the person with a disability MUST drive the guardian’s decisions – </a:t>
            </a:r>
            <a:r>
              <a:rPr lang="en-US" sz="3200" dirty="0">
                <a:latin typeface="Segoe UI" panose="020B0502040204020203" pitchFamily="34" charset="0"/>
                <a:cs typeface="Segoe UI" panose="020B0502040204020203" pitchFamily="34" charset="0"/>
              </a:rPr>
              <a:t>This is a fundamental change.  As detailed above, the guardian must now use “substitute decision-making” instead of what they believe are in the “best interests” of the person with a disability.  </a:t>
            </a:r>
          </a:p>
          <a:p>
            <a:pPr marL="514350" lvl="0" indent="-514350">
              <a:buFont typeface="+mj-lt"/>
              <a:buAutoNum type="arabicPeriod"/>
            </a:pPr>
            <a:r>
              <a:rPr lang="en-US" sz="3200" b="1" dirty="0">
                <a:latin typeface="Segoe UI" panose="020B0502040204020203" pitchFamily="34" charset="0"/>
                <a:cs typeface="Segoe UI" panose="020B0502040204020203" pitchFamily="34" charset="0"/>
              </a:rPr>
              <a:t>Guardianship Plans Limit the Guardians Authority and may be helpful to families &amp; providers to advocate for what the person wants – </a:t>
            </a:r>
            <a:r>
              <a:rPr lang="en-US" sz="3200" dirty="0">
                <a:latin typeface="Segoe UI" panose="020B0502040204020203" pitchFamily="34" charset="0"/>
                <a:cs typeface="Segoe UI" panose="020B0502040204020203" pitchFamily="34" charset="0"/>
              </a:rPr>
              <a:t>Use the existing guardianship plan, or for guardianships before 1/1/26, work to go to court to create a guardianship plan.</a:t>
            </a:r>
            <a:r>
              <a:rPr lang="en-US" sz="3200" b="1" dirty="0">
                <a:latin typeface="Segoe UI" panose="020B0502040204020203" pitchFamily="34" charset="0"/>
                <a:cs typeface="Segoe UI" panose="020B0502040204020203" pitchFamily="34" charset="0"/>
              </a:rPr>
              <a:t> </a:t>
            </a:r>
          </a:p>
          <a:p>
            <a:pPr marL="514350" lvl="0" indent="-514350">
              <a:buFont typeface="+mj-lt"/>
              <a:buAutoNum type="arabicPeriod"/>
            </a:pPr>
            <a:r>
              <a:rPr lang="en-US" sz="3200" b="1" dirty="0">
                <a:latin typeface="Segoe UI" panose="020B0502040204020203" pitchFamily="34" charset="0"/>
                <a:cs typeface="Segoe UI" panose="020B0502040204020203" pitchFamily="34" charset="0"/>
              </a:rPr>
              <a:t>Consider Filing a Grievance with the Court Against a Bad Guardian – </a:t>
            </a:r>
            <a:r>
              <a:rPr lang="en-US" sz="3200" dirty="0">
                <a:latin typeface="Segoe UI" panose="020B0502040204020203" pitchFamily="34" charset="0"/>
                <a:cs typeface="Segoe UI" panose="020B0502040204020203" pitchFamily="34" charset="0"/>
              </a:rPr>
              <a:t>New tool to hold bad guardians accountable</a:t>
            </a:r>
          </a:p>
          <a:p>
            <a:pPr marL="514350" lvl="0" indent="-514350">
              <a:buFont typeface="+mj-lt"/>
              <a:buAutoNum type="arabicPeriod"/>
            </a:pPr>
            <a:endParaRPr lang="en-US" sz="28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20978975-7738-B54D-214A-A05D89ACC029}"/>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Tips When Guardian Doesn’t Respect PWD</a:t>
            </a:r>
          </a:p>
        </p:txBody>
      </p:sp>
    </p:spTree>
    <p:extLst>
      <p:ext uri="{BB962C8B-B14F-4D97-AF65-F5344CB8AC3E}">
        <p14:creationId xmlns:p14="http://schemas.microsoft.com/office/powerpoint/2010/main" val="1367374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B7723-682E-AAE2-6C6D-821AB2EC668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4A8FA20-EF1B-16CC-0F54-7D470294639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3896A431-3D46-84DB-F128-1EFF773587BD}"/>
              </a:ext>
            </a:extLst>
          </p:cNvPr>
          <p:cNvSpPr txBox="1"/>
          <p:nvPr/>
        </p:nvSpPr>
        <p:spPr>
          <a:xfrm>
            <a:off x="769257" y="1785258"/>
            <a:ext cx="16634324" cy="9117370"/>
          </a:xfrm>
          <a:prstGeom prst="rect">
            <a:avLst/>
          </a:prstGeom>
        </p:spPr>
        <p:txBody>
          <a:bodyPr wrap="square" lIns="0" tIns="0" rIns="0" bIns="0" rtlCol="0" anchor="t">
            <a:spAutoFit/>
          </a:bodyPr>
          <a:lstStyle/>
          <a:p>
            <a:pPr marL="514350" lvl="0" indent="-514350">
              <a:buFont typeface="+mj-lt"/>
              <a:buAutoNum type="arabicPeriod"/>
            </a:pPr>
            <a:r>
              <a:rPr lang="en-US" sz="2800" b="1" dirty="0">
                <a:latin typeface="Segoe UI" panose="020B0502040204020203" pitchFamily="34" charset="0"/>
                <a:cs typeface="Segoe UI" panose="020B0502040204020203" pitchFamily="34" charset="0"/>
              </a:rPr>
              <a:t>Your Rights Under the Kansas AT “Lemon Law” – </a:t>
            </a:r>
            <a:r>
              <a:rPr lang="en-US" sz="2800" dirty="0">
                <a:latin typeface="Segoe UI" panose="020B0502040204020203" pitchFamily="34" charset="0"/>
                <a:cs typeface="Segoe UI" panose="020B0502040204020203" pitchFamily="34" charset="0"/>
              </a:rPr>
              <a:t> Under the Kansas AT (Assistive Technology) Lemon Law, people with disabilities have a right to AT devices that work as advertised. If it does not, you have a right to demand that the seller fix or replace the device for free. If that does not fix the problem, you have a right to some level of refund.</a:t>
            </a:r>
          </a:p>
          <a:p>
            <a:pPr marL="742950" lvl="1" indent="-285750">
              <a:buFont typeface="Arial" panose="020B0604020202020204" pitchFamily="34" charset="0"/>
              <a:buChar char="•"/>
            </a:pPr>
            <a:r>
              <a:rPr lang="en-US" sz="2800" u="sng" dirty="0">
                <a:latin typeface="Segoe UI" panose="020B0502040204020203" pitchFamily="34" charset="0"/>
                <a:cs typeface="Segoe UI" panose="020B0502040204020203" pitchFamily="34" charset="0"/>
                <a:hlinkClick r:id="rId3"/>
              </a:rPr>
              <a:t>https://www.drckansas.org/resource-center/assistive-technology-3/kansas-at-lemon-law</a:t>
            </a:r>
            <a:endParaRPr lang="en-US" sz="2800" dirty="0">
              <a:latin typeface="Segoe UI" panose="020B0502040204020203" pitchFamily="34" charset="0"/>
              <a:cs typeface="Segoe UI" panose="020B0502040204020203" pitchFamily="34" charset="0"/>
            </a:endParaRPr>
          </a:p>
          <a:p>
            <a:pPr lvl="1"/>
            <a:r>
              <a:rPr lang="en-US" sz="2800" dirty="0">
                <a:latin typeface="Segoe UI" panose="020B0502040204020203" pitchFamily="34" charset="0"/>
                <a:cs typeface="Segoe UI" panose="020B0502040204020203" pitchFamily="34" charset="0"/>
              </a:rPr>
              <a:t> </a:t>
            </a:r>
          </a:p>
          <a:p>
            <a:pPr marL="514350" lvl="0" indent="-514350">
              <a:buFont typeface="+mj-lt"/>
              <a:buAutoNum type="arabicPeriod"/>
            </a:pPr>
            <a:r>
              <a:rPr lang="en-US" sz="2800" b="1" dirty="0">
                <a:latin typeface="Segoe UI" panose="020B0502040204020203" pitchFamily="34" charset="0"/>
                <a:cs typeface="Segoe UI" panose="020B0502040204020203" pitchFamily="34" charset="0"/>
              </a:rPr>
              <a:t>Your Right to AT in Vocational Rehabilitation (VR) – </a:t>
            </a:r>
            <a:r>
              <a:rPr lang="en-US" sz="2800" dirty="0">
                <a:latin typeface="Segoe UI" panose="020B0502040204020203" pitchFamily="34" charset="0"/>
                <a:cs typeface="Segoe UI" panose="020B0502040204020203" pitchFamily="34" charset="0"/>
              </a:rPr>
              <a:t>Consumers with disabilities who are receiving Vocational Rehabilitation (VR) services have a right to any Assistive Technology (AT) device or service clearly necessary to achieve their employment goal listed on their Individual Plan for Employment (IPE).</a:t>
            </a:r>
            <a:r>
              <a:rPr lang="en-US" sz="2800" b="1" dirty="0">
                <a:latin typeface="Segoe UI" panose="020B0502040204020203" pitchFamily="34" charset="0"/>
                <a:cs typeface="Segoe UI" panose="020B0502040204020203" pitchFamily="34" charset="0"/>
              </a:rPr>
              <a:t> </a:t>
            </a:r>
          </a:p>
          <a:p>
            <a:pPr lvl="1"/>
            <a:r>
              <a:rPr lang="en-US" sz="2800" u="sng" dirty="0">
                <a:latin typeface="Segoe UI" panose="020B0502040204020203" pitchFamily="34" charset="0"/>
                <a:cs typeface="Segoe UI" panose="020B0502040204020203" pitchFamily="34" charset="0"/>
                <a:hlinkClick r:id="rId4"/>
              </a:rPr>
              <a:t>https://www.drckansas.org/resource-center/assistive-technology-3/vocational-rehab-assistive-technology</a:t>
            </a:r>
            <a:endParaRPr lang="en-US" sz="2800" dirty="0">
              <a:latin typeface="Segoe UI" panose="020B0502040204020203" pitchFamily="34" charset="0"/>
              <a:cs typeface="Segoe UI" panose="020B0502040204020203" pitchFamily="34" charset="0"/>
            </a:endParaRPr>
          </a:p>
          <a:p>
            <a:pPr marL="514350" lvl="0" indent="-514350">
              <a:buFont typeface="+mj-lt"/>
              <a:buAutoNum type="arabicPeriod"/>
            </a:pPr>
            <a:endParaRPr lang="en-US" sz="2800" b="1" dirty="0">
              <a:latin typeface="Segoe UI" panose="020B0502040204020203" pitchFamily="34" charset="0"/>
              <a:cs typeface="Segoe UI" panose="020B0502040204020203" pitchFamily="34" charset="0"/>
            </a:endParaRPr>
          </a:p>
          <a:p>
            <a:pPr marL="514350" lvl="0" indent="-514350">
              <a:buFont typeface="+mj-lt"/>
              <a:buAutoNum type="arabicPeriod"/>
            </a:pPr>
            <a:r>
              <a:rPr lang="en-US" sz="2800" b="1" dirty="0">
                <a:latin typeface="Segoe UI" panose="020B0502040204020203" pitchFamily="34" charset="0"/>
                <a:cs typeface="Segoe UI" panose="020B0502040204020203" pitchFamily="34" charset="0"/>
              </a:rPr>
              <a:t>The TAP (Telecommunications Access Program) Can Pay for Free Telecom Access – Specialized telephones, smart phones for memory issues, etc.</a:t>
            </a:r>
            <a:endParaRPr lang="en-US" sz="2800" dirty="0">
              <a:latin typeface="Segoe UI" panose="020B0502040204020203" pitchFamily="34" charset="0"/>
              <a:cs typeface="Segoe UI" panose="020B0502040204020203" pitchFamily="34" charset="0"/>
            </a:endParaRPr>
          </a:p>
          <a:p>
            <a:pPr marL="971550" lvl="1" indent="-514350">
              <a:buFont typeface="Arial" panose="020B0604020202020204" pitchFamily="34" charset="0"/>
              <a:buChar char="•"/>
            </a:pPr>
            <a:r>
              <a:rPr lang="en-US" sz="2800" u="sng" dirty="0">
                <a:latin typeface="Segoe UI" panose="020B0502040204020203" pitchFamily="34" charset="0"/>
                <a:cs typeface="Segoe UI" panose="020B0502040204020203" pitchFamily="34" charset="0"/>
                <a:hlinkClick r:id="rId5"/>
              </a:rPr>
              <a:t>https://www.drckansas.org/resource-center/government-benefits-programs/kansas-telecommunication-access-program-tap</a:t>
            </a:r>
            <a:r>
              <a:rPr lang="en-US" sz="2800" dirty="0">
                <a:latin typeface="Segoe UI" panose="020B0502040204020203" pitchFamily="34" charset="0"/>
                <a:cs typeface="Segoe UI" panose="020B0502040204020203" pitchFamily="34" charset="0"/>
              </a:rPr>
              <a:t> </a:t>
            </a:r>
          </a:p>
          <a:p>
            <a:pPr marL="514350" lvl="0" indent="-514350">
              <a:buFont typeface="+mj-lt"/>
              <a:buAutoNum type="arabicPeriod"/>
            </a:pPr>
            <a:endParaRPr lang="en-US" sz="3200" dirty="0">
              <a:latin typeface="Segoe UI" panose="020B0502040204020203" pitchFamily="34" charset="0"/>
              <a:cs typeface="Segoe UI" panose="020B0502040204020203" pitchFamily="34" charset="0"/>
            </a:endParaRPr>
          </a:p>
          <a:p>
            <a:pPr marL="514350" lvl="0" indent="-514350">
              <a:buFont typeface="+mj-lt"/>
              <a:buAutoNum type="arabicPeriod"/>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CBD53106-7BBD-9A5E-8F19-D617827CE2EF}"/>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Resources for Assistive Technology Rights</a:t>
            </a:r>
          </a:p>
        </p:txBody>
      </p:sp>
    </p:spTree>
    <p:extLst>
      <p:ext uri="{BB962C8B-B14F-4D97-AF65-F5344CB8AC3E}">
        <p14:creationId xmlns:p14="http://schemas.microsoft.com/office/powerpoint/2010/main" val="20114340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1F70B-E3E3-B67A-F392-C9FECB4CF3E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130B3BD-3CA0-186A-8477-CA32851CF48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092F6A09-AB89-6D2D-7F23-163B55DD3DED}"/>
              </a:ext>
            </a:extLst>
          </p:cNvPr>
          <p:cNvSpPr txBox="1"/>
          <p:nvPr/>
        </p:nvSpPr>
        <p:spPr>
          <a:xfrm>
            <a:off x="769257" y="1785258"/>
            <a:ext cx="16634324" cy="6463308"/>
          </a:xfrm>
          <a:prstGeom prst="rect">
            <a:avLst/>
          </a:prstGeom>
        </p:spPr>
        <p:txBody>
          <a:bodyPr wrap="square" lIns="0" tIns="0" rIns="0" bIns="0" rtlCol="0" anchor="t">
            <a:spAutoFit/>
          </a:bodyPr>
          <a:lstStyle/>
          <a:p>
            <a:pPr lvl="0"/>
            <a:r>
              <a:rPr lang="en-US" sz="4800" b="1" dirty="0">
                <a:latin typeface="Segoe UI" panose="020B0502040204020203" pitchFamily="34" charset="0"/>
                <a:cs typeface="Segoe UI" panose="020B0502040204020203" pitchFamily="34" charset="0"/>
              </a:rPr>
              <a:t>“Just-In-Time” 1-Page Flyers on SPED Rights – </a:t>
            </a:r>
            <a:r>
              <a:rPr lang="en-US" sz="4800" dirty="0">
                <a:latin typeface="Segoe UI" panose="020B0502040204020203" pitchFamily="34" charset="0"/>
                <a:cs typeface="Segoe UI" panose="020B0502040204020203" pitchFamily="34" charset="0"/>
              </a:rPr>
              <a:t>Due to time constraints, we can only share this resource … these series of 33 separate one-Page Flyers (front &amp; back) that provide parents and students with disabilities key Special Education (SPED) rights that they need to know.   </a:t>
            </a:r>
          </a:p>
          <a:p>
            <a:pPr lvl="0"/>
            <a:endParaRPr lang="en-US" sz="2800" dirty="0">
              <a:latin typeface="Segoe UI" panose="020B0502040204020203" pitchFamily="34" charset="0"/>
              <a:cs typeface="Segoe UI" panose="020B0502040204020203" pitchFamily="34" charset="0"/>
              <a:hlinkClick r:id="rId3"/>
            </a:endParaRPr>
          </a:p>
          <a:p>
            <a:pPr lvl="0"/>
            <a:r>
              <a:rPr lang="en-US" sz="2800" dirty="0">
                <a:latin typeface="Segoe UI" panose="020B0502040204020203" pitchFamily="34" charset="0"/>
                <a:cs typeface="Segoe UI" panose="020B0502040204020203" pitchFamily="34" charset="0"/>
                <a:hlinkClick r:id="rId3"/>
              </a:rPr>
              <a:t>https://www.drckansas.org/resource-center/special-education/know-your-special-education-rights-a-guide-for-parents-and-students-in-kansas</a:t>
            </a:r>
            <a:r>
              <a:rPr lang="en-US" sz="2800" dirty="0">
                <a:latin typeface="Segoe UI" panose="020B0502040204020203" pitchFamily="34" charset="0"/>
                <a:cs typeface="Segoe UI" panose="020B0502040204020203" pitchFamily="34" charset="0"/>
              </a:rPr>
              <a:t> </a:t>
            </a:r>
          </a:p>
          <a:p>
            <a:pPr lvl="0"/>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CF170BA6-DB7C-FA99-E842-0765234FC172}"/>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Resources for Special Education Rights</a:t>
            </a:r>
          </a:p>
        </p:txBody>
      </p:sp>
    </p:spTree>
    <p:extLst>
      <p:ext uri="{BB962C8B-B14F-4D97-AF65-F5344CB8AC3E}">
        <p14:creationId xmlns:p14="http://schemas.microsoft.com/office/powerpoint/2010/main" val="902456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2C4D7-5BE6-5C00-734D-05DBE4CBA0B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576BFB2-D079-14D5-35FE-BD0F90747B4A}"/>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9E7D4DA8-861C-E0B1-852E-D5CCCB3CF54F}"/>
              </a:ext>
            </a:extLst>
          </p:cNvPr>
          <p:cNvSpPr txBox="1"/>
          <p:nvPr/>
        </p:nvSpPr>
        <p:spPr>
          <a:xfrm>
            <a:off x="769257" y="1785258"/>
            <a:ext cx="16634324" cy="8740854"/>
          </a:xfrm>
          <a:prstGeom prst="rect">
            <a:avLst/>
          </a:prstGeom>
        </p:spPr>
        <p:txBody>
          <a:bodyPr wrap="square" lIns="0" tIns="0" rIns="0" bIns="0" rtlCol="0" anchor="t">
            <a:spAutoFit/>
          </a:bodyPr>
          <a:lstStyle/>
          <a:p>
            <a:pPr marL="514350" lvl="0" indent="-514350">
              <a:buFont typeface="+mj-lt"/>
              <a:buAutoNum type="arabicPeriod"/>
            </a:pPr>
            <a:r>
              <a:rPr lang="en-US" sz="3600" b="1" dirty="0">
                <a:latin typeface="Segoe UI" panose="020B0502040204020203" pitchFamily="34" charset="0"/>
                <a:cs typeface="Segoe UI" panose="020B0502040204020203" pitchFamily="34" charset="0"/>
              </a:rPr>
              <a:t>Those on SSI Disability – You will always come out ahead by working –</a:t>
            </a:r>
            <a:r>
              <a:rPr lang="en-US" sz="3600" dirty="0">
                <a:latin typeface="Segoe UI" panose="020B0502040204020203" pitchFamily="34" charset="0"/>
                <a:cs typeface="Segoe UI" panose="020B0502040204020203" pitchFamily="34" charset="0"/>
              </a:rPr>
              <a:t> Nearly 80% of Kansans with disabilities incorrectly think that they will “never come out ahead” if they work and receive SSI (Supplemental Security Income) Disability.  Most incorrectly think they will get LESS money after working.  In reality, you will always have MORE money after working.  If on SSI Disability:</a:t>
            </a:r>
          </a:p>
          <a:p>
            <a:pPr marL="971550" lvl="1" indent="-514350">
              <a:buFont typeface="+mj-lt"/>
              <a:buAutoNum type="arabicPeriod"/>
            </a:pPr>
            <a:r>
              <a:rPr lang="en-US" sz="3600" dirty="0">
                <a:latin typeface="Segoe UI" panose="020B0502040204020203" pitchFamily="34" charset="0"/>
                <a:cs typeface="Segoe UI" panose="020B0502040204020203" pitchFamily="34" charset="0"/>
              </a:rPr>
              <a:t>SS does NOT count the first $65 you make at your job.  </a:t>
            </a:r>
          </a:p>
          <a:p>
            <a:pPr marL="971550" lvl="1" indent="-514350">
              <a:buFont typeface="+mj-lt"/>
              <a:buAutoNum type="arabicPeriod"/>
            </a:pPr>
            <a:r>
              <a:rPr lang="en-US" sz="3600" dirty="0">
                <a:latin typeface="Segoe UI" panose="020B0502040204020203" pitchFamily="34" charset="0"/>
                <a:cs typeface="Segoe UI" panose="020B0502040204020203" pitchFamily="34" charset="0"/>
              </a:rPr>
              <a:t>For every $1 you earn above $65, SS reduces your SSI check by only 50 cents.</a:t>
            </a:r>
          </a:p>
          <a:p>
            <a:pPr marL="1657350" lvl="2" indent="-742950">
              <a:buFont typeface="+mj-lt"/>
              <a:buAutoNum type="alphaUcPeriod"/>
            </a:pPr>
            <a:r>
              <a:rPr lang="en-US" sz="3600" dirty="0">
                <a:latin typeface="Segoe UI" panose="020B0502040204020203" pitchFamily="34" charset="0"/>
                <a:cs typeface="Segoe UI" panose="020B0502040204020203" pitchFamily="34" charset="0"/>
              </a:rPr>
              <a:t>Ex: Your SSI Disability Check is $967.  </a:t>
            </a:r>
          </a:p>
          <a:p>
            <a:pPr marL="1428750" lvl="2" indent="-514350">
              <a:buFont typeface="+mj-lt"/>
              <a:buAutoNum type="alphaUcPeriod"/>
            </a:pPr>
            <a:r>
              <a:rPr lang="en-US" sz="3600" dirty="0">
                <a:latin typeface="Segoe UI" panose="020B0502040204020203" pitchFamily="34" charset="0"/>
                <a:cs typeface="Segoe UI" panose="020B0502040204020203" pitchFamily="34" charset="0"/>
              </a:rPr>
              <a:t>Let’s say you earn $1,000 per month at a job.  The first $65 is exempt.  SS deducts $467.50 from your SS check.  Between your SSI and job, your total is $1,499.50.  If you don’t work, it’s $967.  </a:t>
            </a:r>
          </a:p>
          <a:p>
            <a:pPr marL="1885950" lvl="3" indent="-514350">
              <a:buFont typeface="Arial" panose="020B0604020202020204" pitchFamily="34" charset="0"/>
              <a:buChar char="•"/>
            </a:pPr>
            <a:r>
              <a:rPr lang="en-US" sz="3600" dirty="0">
                <a:latin typeface="Segoe UI" panose="020B0502040204020203" pitchFamily="34" charset="0"/>
                <a:cs typeface="Segoe UI" panose="020B0502040204020203" pitchFamily="34" charset="0"/>
              </a:rPr>
              <a:t>The Math: $1,000-$65=$935 / 2 = $467.50 is deducted.  You came out $532.50 ahead! </a:t>
            </a:r>
          </a:p>
          <a:p>
            <a:pPr marL="514350" lvl="0" indent="-514350">
              <a:buFont typeface="+mj-lt"/>
              <a:buAutoNum type="arabicPeriod"/>
            </a:pPr>
            <a:endParaRPr lang="en-US" sz="36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EE24FF5F-3B3C-0BDA-E0D1-529D23A9B028}"/>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Myths about Working &amp; Disability Benefits</a:t>
            </a:r>
          </a:p>
        </p:txBody>
      </p:sp>
    </p:spTree>
    <p:extLst>
      <p:ext uri="{BB962C8B-B14F-4D97-AF65-F5344CB8AC3E}">
        <p14:creationId xmlns:p14="http://schemas.microsoft.com/office/powerpoint/2010/main" val="3971333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B79F5-46B9-05B9-E180-39093D36689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AAA271B7-CBBF-CB50-095A-C31438B9819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E806B151-4199-1ECB-4FA8-20E0C40EC7F6}"/>
              </a:ext>
            </a:extLst>
          </p:cNvPr>
          <p:cNvSpPr txBox="1"/>
          <p:nvPr/>
        </p:nvSpPr>
        <p:spPr>
          <a:xfrm>
            <a:off x="769257" y="1785258"/>
            <a:ext cx="16634324" cy="8125301"/>
          </a:xfrm>
          <a:prstGeom prst="rect">
            <a:avLst/>
          </a:prstGeom>
        </p:spPr>
        <p:txBody>
          <a:bodyPr wrap="square" lIns="0" tIns="0" rIns="0" bIns="0" rtlCol="0" anchor="t">
            <a:spAutoFit/>
          </a:bodyPr>
          <a:lstStyle/>
          <a:p>
            <a:pPr marL="514350" lvl="0" indent="-514350">
              <a:buAutoNum type="arabicPeriod" startAt="2"/>
            </a:pPr>
            <a:r>
              <a:rPr lang="en-US" sz="3600" b="1" dirty="0">
                <a:latin typeface="Segoe UI" panose="020B0502040204020203" pitchFamily="34" charset="0"/>
                <a:cs typeface="Segoe UI" panose="020B0502040204020203" pitchFamily="34" charset="0"/>
              </a:rPr>
              <a:t>With SSDI you have even MORE flexibility – </a:t>
            </a:r>
          </a:p>
          <a:p>
            <a:pPr marL="914400" lvl="1"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For who receive SSDI (Social Security Disability Insurance), as of 2025 they can generally make up to $1,620 per month (also known as “Substantial Gainful Activity” – or SGA) and continue to receive their FULL SSDI check.  </a:t>
            </a:r>
          </a:p>
          <a:p>
            <a:pPr marL="914400" lvl="1"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$1,620 is the SGA amount for non-blind.  </a:t>
            </a:r>
          </a:p>
          <a:p>
            <a:pPr marL="914400" lvl="1"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For blind, SGA is $2,700.  </a:t>
            </a:r>
          </a:p>
          <a:p>
            <a:pPr marL="914400" lvl="1"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If you don’t make above SGA, your SSDI check is untouched!      </a:t>
            </a:r>
          </a:p>
          <a:p>
            <a:pPr lvl="0"/>
            <a:r>
              <a:rPr lang="en-US" sz="3600" dirty="0">
                <a:latin typeface="Segoe UI" panose="020B0502040204020203" pitchFamily="34" charset="0"/>
                <a:cs typeface="Segoe UI" panose="020B0502040204020203" pitchFamily="34" charset="0"/>
              </a:rPr>
              <a:t> </a:t>
            </a:r>
          </a:p>
          <a:p>
            <a:pPr lvl="0"/>
            <a:r>
              <a:rPr lang="en-US" sz="3600" b="1" dirty="0">
                <a:latin typeface="Segoe UI" panose="020B0502040204020203" pitchFamily="34" charset="0"/>
                <a:cs typeface="Segoe UI" panose="020B0502040204020203" pitchFamily="34" charset="0"/>
              </a:rPr>
              <a:t>3.   Link to Resources about Working and Disability</a:t>
            </a:r>
            <a:endParaRPr lang="en-US" sz="3600" dirty="0">
              <a:latin typeface="Segoe UI" panose="020B0502040204020203" pitchFamily="34" charset="0"/>
              <a:cs typeface="Segoe UI" panose="020B0502040204020203" pitchFamily="34" charset="0"/>
            </a:endParaRPr>
          </a:p>
          <a:p>
            <a:pPr marL="971550" lvl="1" indent="-514350">
              <a:buFont typeface="Arial" panose="020B0604020202020204" pitchFamily="34" charset="0"/>
              <a:buChar char="•"/>
            </a:pPr>
            <a:r>
              <a:rPr lang="en-US" sz="3600" u="sng" dirty="0">
                <a:latin typeface="Segoe UI" panose="020B0502040204020203" pitchFamily="34" charset="0"/>
                <a:cs typeface="Segoe UI" panose="020B0502040204020203" pitchFamily="34" charset="0"/>
              </a:rPr>
              <a:t>https://www.drckansas.org/resource-center/disability-employment/recommendations-to-get-more-kansans-with-disabilities-good-paying-jobs</a:t>
            </a:r>
            <a:endParaRPr lang="en-US" sz="3600" dirty="0">
              <a:latin typeface="Segoe UI" panose="020B0502040204020203" pitchFamily="34" charset="0"/>
              <a:cs typeface="Segoe UI" panose="020B0502040204020203" pitchFamily="34" charset="0"/>
            </a:endParaRPr>
          </a:p>
          <a:p>
            <a:pPr marL="514350" lvl="0" indent="-514350">
              <a:buFont typeface="+mj-lt"/>
              <a:buAutoNum type="arabicPeriod"/>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36EAF460-C0A0-CC75-B092-E686F10F3E05}"/>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Myths about Working &amp; Disability Benefits</a:t>
            </a:r>
          </a:p>
        </p:txBody>
      </p:sp>
    </p:spTree>
    <p:extLst>
      <p:ext uri="{BB962C8B-B14F-4D97-AF65-F5344CB8AC3E}">
        <p14:creationId xmlns:p14="http://schemas.microsoft.com/office/powerpoint/2010/main" val="27639781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7DD43-196D-DBBD-49DD-22375AB3B3D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65C98A4-2AB4-EE06-1EE0-EFE07AAEB8FB}"/>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10CA1B46-D351-DC9F-DDB0-56F0ABEE0AB3}"/>
              </a:ext>
            </a:extLst>
          </p:cNvPr>
          <p:cNvSpPr txBox="1"/>
          <p:nvPr/>
        </p:nvSpPr>
        <p:spPr>
          <a:xfrm>
            <a:off x="769257" y="1785258"/>
            <a:ext cx="16634324" cy="10095071"/>
          </a:xfrm>
          <a:prstGeom prst="rect">
            <a:avLst/>
          </a:prstGeom>
        </p:spPr>
        <p:txBody>
          <a:bodyPr wrap="square" lIns="0" tIns="0" rIns="0" bIns="0" rtlCol="0" anchor="t">
            <a:spAutoFit/>
          </a:bodyPr>
          <a:lstStyle/>
          <a:p>
            <a:pPr marL="514350" lvl="0" indent="-514350">
              <a:buFont typeface="+mj-lt"/>
              <a:buAutoNum type="arabicPeriod"/>
            </a:pPr>
            <a:r>
              <a:rPr lang="en-US" sz="4700" b="1" dirty="0">
                <a:latin typeface="Segoe UI" panose="020B0502040204020203" pitchFamily="34" charset="0"/>
                <a:cs typeface="Segoe UI" panose="020B0502040204020203" pitchFamily="34" charset="0"/>
              </a:rPr>
              <a:t> What are the Standards for “Medical Necessity” and What Your Doctor’s Letter Cover Should Cover</a:t>
            </a:r>
            <a:endParaRPr lang="en-US" sz="4700" dirty="0">
              <a:latin typeface="Segoe UI" panose="020B0502040204020203" pitchFamily="34" charset="0"/>
              <a:cs typeface="Segoe UI" panose="020B0502040204020203" pitchFamily="34" charset="0"/>
            </a:endParaRPr>
          </a:p>
          <a:p>
            <a:pPr marL="514350" lvl="0" indent="-514350">
              <a:buFont typeface="+mj-lt"/>
              <a:buAutoNum type="arabicPeriod"/>
            </a:pPr>
            <a:endParaRPr lang="en-US" sz="4700" b="1" dirty="0">
              <a:latin typeface="Segoe UI" panose="020B0502040204020203" pitchFamily="34" charset="0"/>
              <a:cs typeface="Segoe UI" panose="020B0502040204020203" pitchFamily="34" charset="0"/>
            </a:endParaRPr>
          </a:p>
          <a:p>
            <a:pPr marL="514350" lvl="0" indent="-514350">
              <a:buFont typeface="+mj-lt"/>
              <a:buAutoNum type="arabicPeriod"/>
            </a:pPr>
            <a:r>
              <a:rPr lang="en-US" sz="4700" b="1" dirty="0">
                <a:latin typeface="Segoe UI" panose="020B0502040204020203" pitchFamily="34" charset="0"/>
                <a:cs typeface="Segoe UI" panose="020B0502040204020203" pitchFamily="34" charset="0"/>
              </a:rPr>
              <a:t> Navigating the “Catch-22” and the “Limbo” of getting stuck between “Exhausting” EPSDT Medicaid benefits and applying for an I/DD Waiver Crisis Exception </a:t>
            </a:r>
          </a:p>
          <a:p>
            <a:pPr marL="514350" lvl="0" indent="-514350">
              <a:buFont typeface="+mj-lt"/>
              <a:buAutoNum type="arabicPeriod"/>
            </a:pPr>
            <a:endParaRPr lang="en-US" sz="4700" b="1" dirty="0">
              <a:latin typeface="Segoe UI" panose="020B0502040204020203" pitchFamily="34" charset="0"/>
              <a:cs typeface="Segoe UI" panose="020B0502040204020203" pitchFamily="34" charset="0"/>
            </a:endParaRPr>
          </a:p>
          <a:p>
            <a:pPr marL="514350" lvl="0" indent="-514350">
              <a:buFont typeface="+mj-lt"/>
              <a:buAutoNum type="arabicPeriod"/>
            </a:pPr>
            <a:r>
              <a:rPr lang="en-US" sz="4700" b="1" dirty="0">
                <a:latin typeface="Segoe UI" panose="020B0502040204020203" pitchFamily="34" charset="0"/>
                <a:cs typeface="Segoe UI" panose="020B0502040204020203" pitchFamily="34" charset="0"/>
              </a:rPr>
              <a:t> EPSDT Rights</a:t>
            </a:r>
          </a:p>
          <a:p>
            <a:pPr lvl="0"/>
            <a:r>
              <a:rPr lang="en-US" sz="4700" b="1" dirty="0">
                <a:latin typeface="Segoe UI" panose="020B0502040204020203" pitchFamily="34" charset="0"/>
                <a:cs typeface="Segoe UI" panose="020B0502040204020203" pitchFamily="34" charset="0"/>
              </a:rPr>
              <a:t> </a:t>
            </a:r>
          </a:p>
          <a:p>
            <a:pPr lvl="0"/>
            <a:r>
              <a:rPr lang="en-US" sz="4700" b="1" dirty="0">
                <a:latin typeface="Segoe UI" panose="020B0502040204020203" pitchFamily="34" charset="0"/>
                <a:cs typeface="Segoe UI" panose="020B0502040204020203" pitchFamily="34" charset="0"/>
              </a:rPr>
              <a:t>4. Navigating MCO Grievances, Appeals &amp; the OAH Fair Hearings process</a:t>
            </a:r>
          </a:p>
          <a:p>
            <a:pPr marL="514350" lvl="0" indent="-514350">
              <a:buFont typeface="+mj-lt"/>
              <a:buAutoNum type="arabicPeriod"/>
            </a:pPr>
            <a:endParaRPr lang="en-US" sz="3200" dirty="0">
              <a:latin typeface="Segoe UI" panose="020B0502040204020203" pitchFamily="34" charset="0"/>
              <a:cs typeface="Segoe UI" panose="020B0502040204020203" pitchFamily="34" charset="0"/>
            </a:endParaRPr>
          </a:p>
          <a:p>
            <a:pPr marL="514350" lvl="0" indent="-514350">
              <a:buFont typeface="+mj-lt"/>
              <a:buAutoNum type="arabicPeriod"/>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16BB0975-93E6-5474-29DA-216C040A6697}"/>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Medicaid Rights </a:t>
            </a:r>
          </a:p>
        </p:txBody>
      </p:sp>
    </p:spTree>
    <p:extLst>
      <p:ext uri="{BB962C8B-B14F-4D97-AF65-F5344CB8AC3E}">
        <p14:creationId xmlns:p14="http://schemas.microsoft.com/office/powerpoint/2010/main" val="1153880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49648-30EE-6CF9-EFAC-9AB075E3103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498B63D-CDCA-89EF-AA5D-C0F3B0A3CCD0}"/>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016CBE64-43AA-B3FA-46D9-47CEF62DC5D0}"/>
              </a:ext>
            </a:extLst>
          </p:cNvPr>
          <p:cNvSpPr txBox="1"/>
          <p:nvPr/>
        </p:nvSpPr>
        <p:spPr>
          <a:xfrm>
            <a:off x="769257" y="1785258"/>
            <a:ext cx="16634324" cy="10187404"/>
          </a:xfrm>
          <a:prstGeom prst="rect">
            <a:avLst/>
          </a:prstGeom>
        </p:spPr>
        <p:txBody>
          <a:bodyPr wrap="square" lIns="0" tIns="0" rIns="0" bIns="0" rtlCol="0" anchor="t">
            <a:spAutoFit/>
          </a:bodyPr>
          <a:lstStyle/>
          <a:p>
            <a:r>
              <a:rPr lang="en-US" sz="4200" b="1" dirty="0">
                <a:latin typeface="Segoe UI" panose="020B0502040204020203" pitchFamily="34" charset="0"/>
                <a:cs typeface="Segoe UI" panose="020B0502040204020203" pitchFamily="34" charset="0"/>
              </a:rPr>
              <a:t>Tips to Get Medicaid Approval of Services/Supports/AT – the “Magic Words” of Medically Necessary:</a:t>
            </a:r>
          </a:p>
          <a:p>
            <a:pPr marL="571500" lvl="0" indent="-571500">
              <a:buFont typeface="Arial" panose="020B0604020202020204" pitchFamily="34" charset="0"/>
              <a:buChar char="•"/>
            </a:pPr>
            <a:r>
              <a:rPr lang="en-US" sz="4300" dirty="0">
                <a:latin typeface="Segoe UI" panose="020B0502040204020203" pitchFamily="34" charset="0"/>
                <a:cs typeface="Segoe UI" panose="020B0502040204020203" pitchFamily="34" charset="0"/>
              </a:rPr>
              <a:t>It’s a good idea to submit supporting documentation from the relevant medical provider (ex: Primary Care Physician) when making an initial request – to the Care Coordinator.</a:t>
            </a:r>
          </a:p>
          <a:p>
            <a:pPr marL="571500" lvl="0" indent="-571500">
              <a:buFont typeface="Arial" panose="020B0604020202020204" pitchFamily="34" charset="0"/>
              <a:buChar char="•"/>
            </a:pPr>
            <a:r>
              <a:rPr lang="en-US" sz="4300" dirty="0">
                <a:latin typeface="Segoe UI" panose="020B0502040204020203" pitchFamily="34" charset="0"/>
                <a:cs typeface="Segoe UI" panose="020B0502040204020203" pitchFamily="34" charset="0"/>
              </a:rPr>
              <a:t>You do this before the documentation is review by the MCO doctor.  </a:t>
            </a:r>
          </a:p>
          <a:p>
            <a:pPr marL="571500" lvl="0" indent="-571500">
              <a:buFont typeface="Arial" panose="020B0604020202020204" pitchFamily="34" charset="0"/>
              <a:buChar char="•"/>
            </a:pPr>
            <a:r>
              <a:rPr lang="en-US" sz="4300" dirty="0">
                <a:latin typeface="Segoe UI" panose="020B0502040204020203" pitchFamily="34" charset="0"/>
                <a:cs typeface="Segoe UI" panose="020B0502040204020203" pitchFamily="34" charset="0"/>
              </a:rPr>
              <a:t>Providing this supporting documentation for your doctor is needed, especially for coverage for a service/item that is not routine.</a:t>
            </a:r>
          </a:p>
          <a:p>
            <a:pPr marL="571500" lvl="0" indent="-571500">
              <a:buFont typeface="Arial" panose="020B0604020202020204" pitchFamily="34" charset="0"/>
              <a:buChar char="•"/>
            </a:pPr>
            <a:r>
              <a:rPr lang="en-US" sz="4300" dirty="0">
                <a:latin typeface="Segoe UI" panose="020B0502040204020203" pitchFamily="34" charset="0"/>
                <a:cs typeface="Segoe UI" panose="020B0502040204020203" pitchFamily="34" charset="0"/>
              </a:rPr>
              <a:t>A key reason why an MCO will deny something is under the guise that it is not “Medically Necessary”</a:t>
            </a:r>
          </a:p>
          <a:p>
            <a:pPr lvl="0"/>
            <a:r>
              <a:rPr lang="en-US" sz="4200" dirty="0">
                <a:latin typeface="Segoe UI" panose="020B0502040204020203" pitchFamily="34" charset="0"/>
                <a:cs typeface="Segoe UI" panose="020B0502040204020203" pitchFamily="34" charset="0"/>
              </a:rPr>
              <a:t> </a:t>
            </a:r>
          </a:p>
          <a:p>
            <a:pPr lvl="0"/>
            <a:endParaRPr lang="en-US" sz="4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C2F7EDF-A358-2871-77EF-A7EFF8758C95}"/>
              </a:ext>
            </a:extLst>
          </p:cNvPr>
          <p:cNvSpPr txBox="1"/>
          <p:nvPr/>
        </p:nvSpPr>
        <p:spPr>
          <a:xfrm>
            <a:off x="544348" y="434548"/>
            <a:ext cx="16252395" cy="1002839"/>
          </a:xfrm>
          <a:prstGeom prst="rect">
            <a:avLst/>
          </a:prstGeom>
        </p:spPr>
        <p:txBody>
          <a:bodyPr wrap="square" lIns="0" tIns="0" rIns="0" bIns="0" rtlCol="0" anchor="t">
            <a:spAutoFit/>
          </a:bodyPr>
          <a:lstStyle/>
          <a:p>
            <a:pPr marL="0" lvl="0" indent="0">
              <a:lnSpc>
                <a:spcPts val="8840"/>
              </a:lnSpc>
              <a:spcBef>
                <a:spcPct val="0"/>
              </a:spcBef>
            </a:pPr>
            <a:r>
              <a:rPr lang="en-US" sz="5400" spc="-68" dirty="0">
                <a:solidFill>
                  <a:srgbClr val="1D2850"/>
                </a:solidFill>
                <a:latin typeface="Playfair Display Black"/>
              </a:rPr>
              <a:t>“Medically Necessary” – Medicaid’s “Magic Words” </a:t>
            </a:r>
          </a:p>
        </p:txBody>
      </p:sp>
    </p:spTree>
    <p:extLst>
      <p:ext uri="{BB962C8B-B14F-4D97-AF65-F5344CB8AC3E}">
        <p14:creationId xmlns:p14="http://schemas.microsoft.com/office/powerpoint/2010/main" val="14360027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B170B-BAA0-D64E-9285-356DA4C6A24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0BBA31F5-BDCA-DB6F-C98C-19650491C1C0}"/>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A99EC08E-4F6B-3BC4-6B2B-C045095DF67D}"/>
              </a:ext>
            </a:extLst>
          </p:cNvPr>
          <p:cNvSpPr txBox="1"/>
          <p:nvPr/>
        </p:nvSpPr>
        <p:spPr>
          <a:xfrm>
            <a:off x="769257" y="1785258"/>
            <a:ext cx="16634324" cy="7109639"/>
          </a:xfrm>
          <a:prstGeom prst="rect">
            <a:avLst/>
          </a:prstGeom>
        </p:spPr>
        <p:txBody>
          <a:bodyPr wrap="square" lIns="0" tIns="0" rIns="0" bIns="0" rtlCol="0" anchor="t">
            <a:spAutoFit/>
          </a:bodyPr>
          <a:lstStyle/>
          <a:p>
            <a:r>
              <a:rPr lang="en-US" sz="4200" b="1" dirty="0">
                <a:latin typeface="Segoe UI" panose="020B0502040204020203" pitchFamily="34" charset="0"/>
                <a:cs typeface="Segoe UI" panose="020B0502040204020203" pitchFamily="34" charset="0"/>
              </a:rPr>
              <a:t>Your Doctor’s Letter Should Address ALL 5 Aspects of a service/support/AT being “Medically Necessary”:</a:t>
            </a:r>
          </a:p>
          <a:p>
            <a:r>
              <a:rPr lang="en-US" dirty="0"/>
              <a:t> </a:t>
            </a:r>
            <a:endParaRPr lang="en-US" sz="1600" dirty="0"/>
          </a:p>
          <a:p>
            <a:r>
              <a:rPr lang="en-US" sz="3600" b="1" dirty="0"/>
              <a:t>The 5 Aspects/Criteria of “Medical Necessity” are found in the Kansas Rules and Regulations - K.A.R. 30-5-58(</a:t>
            </a:r>
            <a:r>
              <a:rPr lang="en-US" sz="3600" b="1" dirty="0" err="1"/>
              <a:t>ooo</a:t>
            </a:r>
            <a:r>
              <a:rPr lang="en-US" sz="3600" b="1" dirty="0"/>
              <a:t>)(1)</a:t>
            </a:r>
            <a:r>
              <a:rPr lang="en-US" sz="3600" dirty="0"/>
              <a:t> </a:t>
            </a:r>
          </a:p>
          <a:p>
            <a:endParaRPr lang="en-US" sz="3600" dirty="0"/>
          </a:p>
          <a:p>
            <a:r>
              <a:rPr lang="en-US" sz="3600" dirty="0"/>
              <a:t>"</a:t>
            </a:r>
            <a:r>
              <a:rPr lang="en-US" sz="3600" b="1" dirty="0"/>
              <a:t>Medical necessity</a:t>
            </a:r>
            <a:r>
              <a:rPr lang="en-US" sz="3600" dirty="0"/>
              <a:t>" means that a health intervention is an otherwise covered category of service, is not specifically excluded from coverage, and is medically necessary, according to </a:t>
            </a:r>
            <a:r>
              <a:rPr lang="en-US" sz="3600" b="1" dirty="0"/>
              <a:t>all </a:t>
            </a:r>
            <a:r>
              <a:rPr lang="en-US" sz="3600" dirty="0"/>
              <a:t>of the following criteria:</a:t>
            </a:r>
          </a:p>
          <a:p>
            <a:endParaRPr lang="en-US" sz="3600" dirty="0"/>
          </a:p>
          <a:p>
            <a:pPr marL="457200" indent="-457200">
              <a:buFont typeface="+mj-lt"/>
              <a:buAutoNum type="arabicPeriod"/>
            </a:pPr>
            <a:r>
              <a:rPr lang="en-US" sz="3600" dirty="0"/>
              <a:t>“Authority.” The health intervention is recommended by the treating physician and is determined to be necessary by the secretary or the secretary's designee.</a:t>
            </a:r>
          </a:p>
          <a:p>
            <a:pPr marL="457200" indent="-457200">
              <a:buFont typeface="+mj-lt"/>
              <a:buAutoNum type="arabicPeriod"/>
            </a:pPr>
            <a:r>
              <a:rPr lang="en-US" sz="3600" dirty="0"/>
              <a:t>“Purpose.” The health intervention has the purpose of treating a medical condition.</a:t>
            </a:r>
            <a:endParaRPr lang="en-US" sz="36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0B8E9C74-DF68-B6D0-0DEC-904AB23AA3B6}"/>
              </a:ext>
            </a:extLst>
          </p:cNvPr>
          <p:cNvSpPr txBox="1"/>
          <p:nvPr/>
        </p:nvSpPr>
        <p:spPr>
          <a:xfrm>
            <a:off x="544348" y="434548"/>
            <a:ext cx="16252395" cy="1002839"/>
          </a:xfrm>
          <a:prstGeom prst="rect">
            <a:avLst/>
          </a:prstGeom>
        </p:spPr>
        <p:txBody>
          <a:bodyPr wrap="square" lIns="0" tIns="0" rIns="0" bIns="0" rtlCol="0" anchor="t">
            <a:spAutoFit/>
          </a:bodyPr>
          <a:lstStyle/>
          <a:p>
            <a:pPr marL="0" lvl="0" indent="0">
              <a:lnSpc>
                <a:spcPts val="8840"/>
              </a:lnSpc>
              <a:spcBef>
                <a:spcPct val="0"/>
              </a:spcBef>
            </a:pPr>
            <a:r>
              <a:rPr lang="en-US" sz="5400" spc="-68" dirty="0">
                <a:solidFill>
                  <a:srgbClr val="1D2850"/>
                </a:solidFill>
                <a:latin typeface="Playfair Display Black"/>
              </a:rPr>
              <a:t>Five Aspects of “Medically Necessary” Services </a:t>
            </a:r>
          </a:p>
        </p:txBody>
      </p:sp>
    </p:spTree>
    <p:extLst>
      <p:ext uri="{BB962C8B-B14F-4D97-AF65-F5344CB8AC3E}">
        <p14:creationId xmlns:p14="http://schemas.microsoft.com/office/powerpoint/2010/main" val="24464058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2932C-5F57-BA60-1207-47B8A339577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1FE2522-EB1E-9C56-ECDC-9DE259F932F0}"/>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567B3813-183E-1FB6-C2D9-8D9CBA95F5F9}"/>
              </a:ext>
            </a:extLst>
          </p:cNvPr>
          <p:cNvSpPr txBox="1"/>
          <p:nvPr/>
        </p:nvSpPr>
        <p:spPr>
          <a:xfrm>
            <a:off x="769257" y="1785258"/>
            <a:ext cx="16634324" cy="6986528"/>
          </a:xfrm>
          <a:prstGeom prst="rect">
            <a:avLst/>
          </a:prstGeom>
        </p:spPr>
        <p:txBody>
          <a:bodyPr wrap="square" lIns="0" tIns="0" rIns="0" bIns="0" rtlCol="0" anchor="t">
            <a:spAutoFit/>
          </a:bodyPr>
          <a:lstStyle/>
          <a:p>
            <a:r>
              <a:rPr lang="en-US" sz="4200" b="1" dirty="0">
                <a:latin typeface="Segoe UI" panose="020B0502040204020203" pitchFamily="34" charset="0"/>
                <a:cs typeface="Segoe UI" panose="020B0502040204020203" pitchFamily="34" charset="0"/>
              </a:rPr>
              <a:t>Your Doctor’s Letter Should Address ALL 5 Aspects of a service/support/AT being “Medically Necessary”:</a:t>
            </a:r>
          </a:p>
          <a:p>
            <a:r>
              <a:rPr lang="en-US" dirty="0"/>
              <a:t> </a:t>
            </a:r>
            <a:endParaRPr lang="en-US" sz="1600" dirty="0"/>
          </a:p>
          <a:p>
            <a:r>
              <a:rPr lang="en-US" sz="4000" b="1" dirty="0"/>
              <a:t>“Medical necessity”</a:t>
            </a:r>
            <a:r>
              <a:rPr lang="en-US" sz="4000" dirty="0"/>
              <a:t> means (continued):</a:t>
            </a:r>
          </a:p>
          <a:p>
            <a:r>
              <a:rPr lang="en-US" sz="4000" dirty="0"/>
              <a:t>3. “Scope.” The health intervention provides the most appropriate supply or level of service, considering potential benefits and harms to the patient.</a:t>
            </a:r>
          </a:p>
          <a:p>
            <a:endParaRPr lang="en-US" sz="4000" dirty="0"/>
          </a:p>
          <a:p>
            <a:r>
              <a:rPr lang="en-US" sz="4000" dirty="0"/>
              <a:t>4. “Evidence.” The health intervention is known to be effective in improving health outcomes. For new interventions, effectiveness shall be determined by scientific evidence as provided in paragraph (</a:t>
            </a:r>
            <a:r>
              <a:rPr lang="en-US" sz="4000" dirty="0" err="1"/>
              <a:t>ooo</a:t>
            </a:r>
            <a:r>
              <a:rPr lang="en-US" sz="4000" dirty="0"/>
              <a:t>)(3). For existing interventions, effectiveness shall be determined as provided in paragraph (</a:t>
            </a:r>
            <a:r>
              <a:rPr lang="en-US" sz="4000" dirty="0" err="1"/>
              <a:t>ooo</a:t>
            </a:r>
            <a:r>
              <a:rPr lang="en-US" sz="4000" dirty="0"/>
              <a:t>)(4).</a:t>
            </a: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0800BC68-D282-6A82-4C17-411D0344A585}"/>
              </a:ext>
            </a:extLst>
          </p:cNvPr>
          <p:cNvSpPr txBox="1"/>
          <p:nvPr/>
        </p:nvSpPr>
        <p:spPr>
          <a:xfrm>
            <a:off x="544348" y="434548"/>
            <a:ext cx="16252395" cy="1002839"/>
          </a:xfrm>
          <a:prstGeom prst="rect">
            <a:avLst/>
          </a:prstGeom>
        </p:spPr>
        <p:txBody>
          <a:bodyPr wrap="square" lIns="0" tIns="0" rIns="0" bIns="0" rtlCol="0" anchor="t">
            <a:spAutoFit/>
          </a:bodyPr>
          <a:lstStyle/>
          <a:p>
            <a:pPr marL="0" lvl="0" indent="0">
              <a:lnSpc>
                <a:spcPts val="8840"/>
              </a:lnSpc>
              <a:spcBef>
                <a:spcPct val="0"/>
              </a:spcBef>
            </a:pPr>
            <a:r>
              <a:rPr lang="en-US" sz="5400" spc="-68" dirty="0">
                <a:solidFill>
                  <a:srgbClr val="1D2850"/>
                </a:solidFill>
                <a:latin typeface="Playfair Display Black"/>
              </a:rPr>
              <a:t>Five Aspects of “Medically Necessary” Services </a:t>
            </a:r>
          </a:p>
        </p:txBody>
      </p:sp>
    </p:spTree>
    <p:extLst>
      <p:ext uri="{BB962C8B-B14F-4D97-AF65-F5344CB8AC3E}">
        <p14:creationId xmlns:p14="http://schemas.microsoft.com/office/powerpoint/2010/main" val="13074838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B394A-D08A-4A18-1851-C385A41BACC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BD9C441-A2C8-37EE-EE49-8EC425C73701}"/>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E9AF1A84-CAA6-ADEE-BF51-2BF7135858C8}"/>
              </a:ext>
            </a:extLst>
          </p:cNvPr>
          <p:cNvSpPr txBox="1"/>
          <p:nvPr/>
        </p:nvSpPr>
        <p:spPr>
          <a:xfrm>
            <a:off x="769257" y="1785258"/>
            <a:ext cx="16634324" cy="10002738"/>
          </a:xfrm>
          <a:prstGeom prst="rect">
            <a:avLst/>
          </a:prstGeom>
        </p:spPr>
        <p:txBody>
          <a:bodyPr wrap="square" lIns="0" tIns="0" rIns="0" bIns="0" rtlCol="0" anchor="t">
            <a:spAutoFit/>
          </a:bodyPr>
          <a:lstStyle/>
          <a:p>
            <a:r>
              <a:rPr lang="en-US" sz="4200" b="1" dirty="0">
                <a:latin typeface="Segoe UI" panose="020B0502040204020203" pitchFamily="34" charset="0"/>
                <a:cs typeface="Segoe UI" panose="020B0502040204020203" pitchFamily="34" charset="0"/>
              </a:rPr>
              <a:t>Your Doctor’s Letter Should Address ALL 5 Aspects of a service/support/AT being “Medically Necessary”:</a:t>
            </a:r>
          </a:p>
          <a:p>
            <a:r>
              <a:rPr lang="en-US" dirty="0"/>
              <a:t> </a:t>
            </a:r>
            <a:endParaRPr lang="en-US" sz="1600" dirty="0"/>
          </a:p>
          <a:p>
            <a:r>
              <a:rPr lang="en-US" sz="4000" dirty="0"/>
              <a:t>"</a:t>
            </a:r>
            <a:r>
              <a:rPr lang="en-US" sz="4000" b="1" dirty="0"/>
              <a:t>Medical necessity</a:t>
            </a:r>
            <a:r>
              <a:rPr lang="en-US" sz="4000" dirty="0"/>
              <a:t>" means (continued):</a:t>
            </a:r>
          </a:p>
          <a:p>
            <a:r>
              <a:rPr lang="en-US" sz="3600" dirty="0"/>
              <a:t>5. "Value." The health intervention is cost-effective for this condition compared to alternative interventions, including no intervention. "Cost-effective" shall not necessarily be construed to mean lowest price. An intervention may be medically indicated and yet not be a covered benefit or meet this regulation's definition of medical necessity. Interventions that do not meet this regulation's definition of medical necessity may be covered at the choice of the secretary or the secretary's designee. An intervention shall be considered cost effective if the benefits and harms relative to costs represent an economically efficient use of resources for patients with this condition. In the application of this criterion to an individual case, the characteristics of the individual patient shall be determinative.</a:t>
            </a:r>
          </a:p>
          <a:p>
            <a:pPr lvl="0"/>
            <a:r>
              <a:rPr lang="en-US" sz="4200" dirty="0">
                <a:latin typeface="Segoe UI" panose="020B0502040204020203" pitchFamily="34" charset="0"/>
                <a:cs typeface="Segoe UI" panose="020B0502040204020203" pitchFamily="34" charset="0"/>
              </a:rPr>
              <a:t> </a:t>
            </a:r>
          </a:p>
          <a:p>
            <a:pPr lvl="0"/>
            <a:endParaRPr lang="en-US" sz="4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F91AAD39-BEBB-F520-BC60-278999F272DC}"/>
              </a:ext>
            </a:extLst>
          </p:cNvPr>
          <p:cNvSpPr txBox="1"/>
          <p:nvPr/>
        </p:nvSpPr>
        <p:spPr>
          <a:xfrm>
            <a:off x="544348" y="434548"/>
            <a:ext cx="16252395" cy="1002839"/>
          </a:xfrm>
          <a:prstGeom prst="rect">
            <a:avLst/>
          </a:prstGeom>
        </p:spPr>
        <p:txBody>
          <a:bodyPr wrap="square" lIns="0" tIns="0" rIns="0" bIns="0" rtlCol="0" anchor="t">
            <a:spAutoFit/>
          </a:bodyPr>
          <a:lstStyle/>
          <a:p>
            <a:pPr marL="0" lvl="0" indent="0">
              <a:lnSpc>
                <a:spcPts val="8840"/>
              </a:lnSpc>
              <a:spcBef>
                <a:spcPct val="0"/>
              </a:spcBef>
            </a:pPr>
            <a:r>
              <a:rPr lang="en-US" sz="5400" spc="-68" dirty="0">
                <a:solidFill>
                  <a:srgbClr val="1D2850"/>
                </a:solidFill>
                <a:latin typeface="Playfair Display Black"/>
              </a:rPr>
              <a:t>Five Aspects of “Medically Necessary” Services </a:t>
            </a:r>
          </a:p>
        </p:txBody>
      </p:sp>
    </p:spTree>
    <p:extLst>
      <p:ext uri="{BB962C8B-B14F-4D97-AF65-F5344CB8AC3E}">
        <p14:creationId xmlns:p14="http://schemas.microsoft.com/office/powerpoint/2010/main" val="4097246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B92DE-55C6-4521-2B1D-A0F449357F6B}"/>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95E23EC-D91C-3C23-BD5E-8D33E165AE7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6344C68D-F31E-976B-585F-F7D0086D475E}"/>
              </a:ext>
            </a:extLst>
          </p:cNvPr>
          <p:cNvSpPr txBox="1"/>
          <p:nvPr/>
        </p:nvSpPr>
        <p:spPr>
          <a:xfrm>
            <a:off x="769257" y="1785258"/>
            <a:ext cx="16634324" cy="5786199"/>
          </a:xfrm>
          <a:prstGeom prst="rect">
            <a:avLst/>
          </a:prstGeom>
        </p:spPr>
        <p:txBody>
          <a:bodyPr wrap="square" lIns="0" tIns="0" rIns="0" bIns="0" rtlCol="0" anchor="t">
            <a:spAutoFit/>
          </a:bodyPr>
          <a:lstStyle/>
          <a:p>
            <a:r>
              <a:rPr lang="en-US" sz="4200" b="1" dirty="0">
                <a:latin typeface="Segoe UI" panose="020B0502040204020203" pitchFamily="34" charset="0"/>
                <a:cs typeface="Segoe UI" panose="020B0502040204020203" pitchFamily="34" charset="0"/>
              </a:rPr>
              <a:t>ONE OF THE MOST IMPORTANT STEPS …</a:t>
            </a:r>
          </a:p>
          <a:p>
            <a:endParaRPr lang="en-US" sz="4200" b="1" dirty="0">
              <a:latin typeface="Segoe UI" panose="020B0502040204020203" pitchFamily="34" charset="0"/>
              <a:cs typeface="Segoe UI" panose="020B0502040204020203" pitchFamily="34" charset="0"/>
            </a:endParaRPr>
          </a:p>
          <a:p>
            <a:r>
              <a:rPr lang="en-US" sz="4200" b="1" dirty="0">
                <a:latin typeface="Segoe UI" panose="020B0502040204020203" pitchFamily="34" charset="0"/>
                <a:cs typeface="Segoe UI" panose="020B0502040204020203" pitchFamily="34" charset="0"/>
              </a:rPr>
              <a:t>CONTACT DRC Kansas – We will help advise you regarding interpreting Kansas law on “Medical Necessity” and HOW your doctor should include the Five Aspects in their letter for you! </a:t>
            </a:r>
          </a:p>
          <a:p>
            <a:r>
              <a:rPr lang="en-US" dirty="0"/>
              <a:t> </a:t>
            </a:r>
            <a:endParaRPr lang="en-US" sz="1600" dirty="0"/>
          </a:p>
          <a:p>
            <a:pPr lvl="0"/>
            <a:r>
              <a:rPr lang="en-US" sz="4200" dirty="0">
                <a:latin typeface="Segoe UI" panose="020B0502040204020203" pitchFamily="34" charset="0"/>
                <a:cs typeface="Segoe UI" panose="020B0502040204020203" pitchFamily="34" charset="0"/>
              </a:rPr>
              <a:t> </a:t>
            </a:r>
          </a:p>
          <a:p>
            <a:pPr lvl="0"/>
            <a:endParaRPr lang="en-US" sz="4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F2DAF17C-4317-5F3F-E435-4436E6589A56}"/>
              </a:ext>
            </a:extLst>
          </p:cNvPr>
          <p:cNvSpPr txBox="1"/>
          <p:nvPr/>
        </p:nvSpPr>
        <p:spPr>
          <a:xfrm>
            <a:off x="544348" y="434548"/>
            <a:ext cx="16252395" cy="1002839"/>
          </a:xfrm>
          <a:prstGeom prst="rect">
            <a:avLst/>
          </a:prstGeom>
        </p:spPr>
        <p:txBody>
          <a:bodyPr wrap="square" lIns="0" tIns="0" rIns="0" bIns="0" rtlCol="0" anchor="t">
            <a:spAutoFit/>
          </a:bodyPr>
          <a:lstStyle/>
          <a:p>
            <a:pPr marL="0" lvl="0" indent="0">
              <a:lnSpc>
                <a:spcPts val="8840"/>
              </a:lnSpc>
              <a:spcBef>
                <a:spcPct val="0"/>
              </a:spcBef>
            </a:pPr>
            <a:r>
              <a:rPr lang="en-US" sz="5400" spc="-68" dirty="0">
                <a:solidFill>
                  <a:srgbClr val="1D2850"/>
                </a:solidFill>
                <a:latin typeface="Playfair Display Black"/>
              </a:rPr>
              <a:t>Five Aspects of “Medically Necessary” Services </a:t>
            </a:r>
          </a:p>
        </p:txBody>
      </p:sp>
    </p:spTree>
    <p:extLst>
      <p:ext uri="{BB962C8B-B14F-4D97-AF65-F5344CB8AC3E}">
        <p14:creationId xmlns:p14="http://schemas.microsoft.com/office/powerpoint/2010/main" val="3754521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3B46D-D72C-78A6-2437-9542C38A88BE}"/>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971FC66-BDE2-D2B6-9CF8-0036AAEA3929}"/>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A89470F4-54B7-EF37-A84A-C4D1DF67E4A7}"/>
              </a:ext>
            </a:extLst>
          </p:cNvPr>
          <p:cNvSpPr txBox="1"/>
          <p:nvPr/>
        </p:nvSpPr>
        <p:spPr>
          <a:xfrm>
            <a:off x="769257" y="1785258"/>
            <a:ext cx="16634324" cy="8494633"/>
          </a:xfrm>
          <a:prstGeom prst="rect">
            <a:avLst/>
          </a:prstGeom>
        </p:spPr>
        <p:txBody>
          <a:bodyPr wrap="square" lIns="0" tIns="0" rIns="0" bIns="0" rtlCol="0" anchor="t">
            <a:spAutoFit/>
          </a:bodyPr>
          <a:lstStyle/>
          <a:p>
            <a:r>
              <a:rPr lang="en-US" sz="2800" b="1" dirty="0">
                <a:latin typeface="Segoe UI" panose="020B0502040204020203" pitchFamily="34" charset="0"/>
                <a:cs typeface="Segoe UI" panose="020B0502040204020203" pitchFamily="34" charset="0"/>
              </a:rPr>
              <a:t>The “Limbo” Between “Exhausting” EPSDT services and HCBS Waiver Crisis Exception:</a:t>
            </a:r>
            <a:endParaRPr lang="en-US" sz="2800" dirty="0">
              <a:latin typeface="Segoe UI" panose="020B0502040204020203" pitchFamily="34" charset="0"/>
              <a:cs typeface="Segoe UI" panose="020B0502040204020203" pitchFamily="34" charset="0"/>
            </a:endParaRPr>
          </a:p>
          <a:p>
            <a:pPr lvl="0"/>
            <a:endParaRPr lang="en-US" sz="2800" dirty="0">
              <a:latin typeface="Segoe UI" panose="020B0502040204020203" pitchFamily="34" charset="0"/>
              <a:cs typeface="Segoe UI" panose="020B0502040204020203" pitchFamily="34" charset="0"/>
            </a:endParaRPr>
          </a:p>
          <a:p>
            <a:pPr lvl="0"/>
            <a:r>
              <a:rPr lang="en-US" sz="2800" b="1" dirty="0">
                <a:latin typeface="Segoe UI" panose="020B0502040204020203" pitchFamily="34" charset="0"/>
                <a:cs typeface="Segoe UI" panose="020B0502040204020203" pitchFamily="34" charset="0"/>
              </a:rPr>
              <a:t>THE PROBLEM: </a:t>
            </a:r>
            <a:r>
              <a:rPr lang="en-US" sz="2800" dirty="0">
                <a:latin typeface="Segoe UI" panose="020B0502040204020203" pitchFamily="34" charset="0"/>
                <a:cs typeface="Segoe UI" panose="020B0502040204020203" pitchFamily="34" charset="0"/>
              </a:rPr>
              <a:t>Kids under 21 get stuck in a “Catch-22” or “limbo” between proving they have exhausted EPSDT services and applying for a crisis exception for an I/DD Waiver slot.</a:t>
            </a:r>
          </a:p>
          <a:p>
            <a:pPr lvl="0"/>
            <a:endParaRPr lang="en-US" sz="28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What is EPSDT? – Early Periodic Screening Diagnostic and Treatment</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Applies to youth under age of 21 and enrolled in Medicaid (including CHIP)</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EPSDT = Medicaid +++++++</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EPSDT – EVERYTHING mentioned in the federal Medicaid law</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States can LIMIT Medicaid for Adults (“Medicaid State Plan”)</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States CANNOT LIMIT EPSDT for kids under 21</a:t>
            </a:r>
          </a:p>
          <a:p>
            <a:pPr marL="457200" lvl="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Problem – “Catch-22”: MCOs require prior approval to get “Waiver-like” services (like PCA – Personal Care Attendants) under EPSDT … but they are unclear what paperwork, process or evidence the person must provide to prove that EPSDT should pay for the “Waiver-like” service.  </a:t>
            </a:r>
          </a:p>
          <a:p>
            <a:pPr marL="457200" lvl="0" indent="-45720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1F5CF4D1-BA8E-7C71-D87D-58FCCFB6703F}"/>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“Catch-22” of EPSDT &amp; Crisis Exception </a:t>
            </a:r>
          </a:p>
        </p:txBody>
      </p:sp>
    </p:spTree>
    <p:extLst>
      <p:ext uri="{BB962C8B-B14F-4D97-AF65-F5344CB8AC3E}">
        <p14:creationId xmlns:p14="http://schemas.microsoft.com/office/powerpoint/2010/main" val="3890629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6A379-CE35-1B60-5163-38ECDE573493}"/>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F200B5E8-0CEF-64A7-44CF-5C57C6629CD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57A8DE22-866A-744A-AAC6-7F2C8D4BF8DB}"/>
              </a:ext>
            </a:extLst>
          </p:cNvPr>
          <p:cNvSpPr txBox="1"/>
          <p:nvPr/>
        </p:nvSpPr>
        <p:spPr>
          <a:xfrm>
            <a:off x="769257" y="1785258"/>
            <a:ext cx="16634324" cy="8156079"/>
          </a:xfrm>
          <a:prstGeom prst="rect">
            <a:avLst/>
          </a:prstGeom>
        </p:spPr>
        <p:txBody>
          <a:bodyPr wrap="square" lIns="0" tIns="0" rIns="0" bIns="0" rtlCol="0" anchor="t">
            <a:spAutoFit/>
          </a:bodyPr>
          <a:lstStyle/>
          <a:p>
            <a:r>
              <a:rPr lang="en-US" sz="2800" b="1" dirty="0">
                <a:latin typeface="Segoe UI" panose="020B0502040204020203" pitchFamily="34" charset="0"/>
                <a:cs typeface="Segoe UI" panose="020B0502040204020203" pitchFamily="34" charset="0"/>
              </a:rPr>
              <a:t>The “Limbo” Between “Exhausting” EPSDT services and HCBS Waiver Crisis Exception:</a:t>
            </a:r>
            <a:endParaRPr lang="en-US" sz="2800" dirty="0">
              <a:latin typeface="Segoe UI" panose="020B0502040204020203" pitchFamily="34" charset="0"/>
              <a:cs typeface="Segoe UI" panose="020B0502040204020203" pitchFamily="34" charset="0"/>
            </a:endParaRPr>
          </a:p>
          <a:p>
            <a:pPr lvl="0"/>
            <a:endParaRPr lang="en-US" sz="28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400" b="1" dirty="0">
                <a:latin typeface="Segoe UI" panose="020B0502040204020203" pitchFamily="34" charset="0"/>
                <a:cs typeface="Segoe UI" panose="020B0502040204020203" pitchFamily="34" charset="0"/>
              </a:rPr>
              <a:t>The Problem (continued):</a:t>
            </a:r>
          </a:p>
          <a:p>
            <a:pPr marL="457200" lvl="0" indent="-457200">
              <a:buFont typeface="Arial" panose="020B0604020202020204" pitchFamily="34" charset="0"/>
              <a:buChar char="•"/>
            </a:pPr>
            <a:endParaRPr lang="en-US" sz="34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400" dirty="0">
                <a:latin typeface="Segoe UI" panose="020B0502040204020203" pitchFamily="34" charset="0"/>
                <a:cs typeface="Segoe UI" panose="020B0502040204020203" pitchFamily="34" charset="0"/>
              </a:rPr>
              <a:t>BEFORE you can apply for a “Crisis Exception” for an HCBS Waiver, you must generally show that you have “exhausted” EPSDT services.  Meaning, the MCO must either deny EPSDT services or say EPSDT will provide only part of the services.  </a:t>
            </a:r>
          </a:p>
          <a:p>
            <a:pPr marL="914400" lvl="1" indent="-457200">
              <a:buFont typeface="Arial" panose="020B0604020202020204" pitchFamily="34" charset="0"/>
              <a:buChar char="•"/>
            </a:pPr>
            <a:r>
              <a:rPr lang="en-US" sz="3400" dirty="0">
                <a:latin typeface="Segoe UI" panose="020B0502040204020203" pitchFamily="34" charset="0"/>
                <a:cs typeface="Segoe UI" panose="020B0502040204020203" pitchFamily="34" charset="0"/>
              </a:rPr>
              <a:t>You must get the MCO to say “yes,” “no,” or “partial” regarding an EPSDT request</a:t>
            </a:r>
          </a:p>
          <a:p>
            <a:pPr marL="914400" lvl="1" indent="-457200">
              <a:buFont typeface="Arial" panose="020B0604020202020204" pitchFamily="34" charset="0"/>
              <a:buChar char="•"/>
            </a:pPr>
            <a:r>
              <a:rPr lang="en-US" sz="3400" dirty="0">
                <a:latin typeface="Segoe UI" panose="020B0502040204020203" pitchFamily="34" charset="0"/>
                <a:cs typeface="Segoe UI" panose="020B0502040204020203" pitchFamily="34" charset="0"/>
              </a:rPr>
              <a:t>The state often requires that before they will render a decision on the I/DD Waiver crisis exception application</a:t>
            </a:r>
          </a:p>
          <a:p>
            <a:pPr marL="914400" lvl="1" indent="-457200">
              <a:buFont typeface="Arial" panose="020B0604020202020204" pitchFamily="34" charset="0"/>
              <a:buChar char="•"/>
            </a:pPr>
            <a:r>
              <a:rPr lang="en-US" sz="3400" dirty="0">
                <a:latin typeface="Segoe UI" panose="020B0502040204020203" pitchFamily="34" charset="0"/>
                <a:cs typeface="Segoe UI" panose="020B0502040204020203" pitchFamily="34" charset="0"/>
              </a:rPr>
              <a:t>The “Catch-22” is that the MCO makes it nearly impossible to understand how to navigate EPSDT and get to “yes,” “no,” or a “partial” approval.  </a:t>
            </a:r>
          </a:p>
          <a:p>
            <a:pPr marL="914400" lvl="1" indent="-457200">
              <a:buFont typeface="Arial" panose="020B0604020202020204" pitchFamily="34" charset="0"/>
              <a:buChar char="•"/>
            </a:pPr>
            <a:r>
              <a:rPr lang="en-US" sz="3400" dirty="0">
                <a:latin typeface="Segoe UI" panose="020B0502040204020203" pitchFamily="34" charset="0"/>
                <a:cs typeface="Segoe UI" panose="020B0502040204020203" pitchFamily="34" charset="0"/>
              </a:rPr>
              <a:t>People get “stuck” in this “limbo” – not able to get an EPSDT answer &amp; not able to apply for crisis.</a:t>
            </a:r>
          </a:p>
          <a:p>
            <a:pPr marL="457200" indent="-457200">
              <a:buFont typeface="Arial" panose="020B0604020202020204" pitchFamily="34" charset="0"/>
              <a:buChar char="•"/>
            </a:pPr>
            <a:endParaRPr lang="en-US" sz="3400" dirty="0">
              <a:latin typeface="Segoe UI" panose="020B0502040204020203" pitchFamily="34" charset="0"/>
              <a:cs typeface="Segoe UI" panose="020B0502040204020203" pitchFamily="34" charset="0"/>
            </a:endParaRP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0B78FF56-9F79-1BA3-CD9D-FBAA6ECFBA15}"/>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“Catch-22” of EPSDT &amp; Crisis Exception </a:t>
            </a:r>
          </a:p>
        </p:txBody>
      </p:sp>
    </p:spTree>
    <p:extLst>
      <p:ext uri="{BB962C8B-B14F-4D97-AF65-F5344CB8AC3E}">
        <p14:creationId xmlns:p14="http://schemas.microsoft.com/office/powerpoint/2010/main" val="3069762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44196-7ACC-7072-47D6-5559118B8FE2}"/>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135662F-2BE4-79FB-931E-C5B5FD535136}"/>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117EBA76-27F5-FC67-426D-B06C84D2DEB5}"/>
              </a:ext>
            </a:extLst>
          </p:cNvPr>
          <p:cNvSpPr txBox="1"/>
          <p:nvPr/>
        </p:nvSpPr>
        <p:spPr>
          <a:xfrm>
            <a:off x="769257" y="1785258"/>
            <a:ext cx="16634324" cy="7294305"/>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The SOLUTION – Play by the Rules – Get an EPSDT Decision:</a:t>
            </a:r>
          </a:p>
          <a:p>
            <a:pPr lvl="1"/>
            <a:endParaRPr lang="en-US" sz="32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Force a Reply – Get to “yes” or “no” or “partial approval” under EPSDT</a:t>
            </a:r>
          </a:p>
          <a:p>
            <a:pPr marL="457200" lvl="0" indent="-4572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By Doing That – You have “exhausted” EPSDT Options</a:t>
            </a:r>
          </a:p>
          <a:p>
            <a:pPr marL="457200" lvl="0" indent="-4572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You can then proceed on the HCBS Crisis Exception (if the MCO’s reply is not full approval of all the services you need). </a:t>
            </a:r>
          </a:p>
          <a:p>
            <a:pPr marL="457200" lvl="0" indent="-4572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OR, you’ve gotten EPSDT to fund part of the services – use the HCBS Waiver Crisis Exception for the rest.</a:t>
            </a:r>
          </a:p>
          <a:p>
            <a:r>
              <a:rPr lang="en-US" dirty="0"/>
              <a:t> </a:t>
            </a: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388E468-4F23-7138-5FAF-596082B4D919}"/>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The “Solution” to the “Catch-22” </a:t>
            </a:r>
          </a:p>
        </p:txBody>
      </p:sp>
    </p:spTree>
    <p:extLst>
      <p:ext uri="{BB962C8B-B14F-4D97-AF65-F5344CB8AC3E}">
        <p14:creationId xmlns:p14="http://schemas.microsoft.com/office/powerpoint/2010/main" val="1887590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80778-91BB-CF7B-43FD-9F9CB1B4BDE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614B1E1-80AA-73D3-29CC-96D4A6792A22}"/>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63B8CA6-6EC0-27BF-8BC6-4EE22C43B976}"/>
              </a:ext>
            </a:extLst>
          </p:cNvPr>
          <p:cNvSpPr txBox="1"/>
          <p:nvPr/>
        </p:nvSpPr>
        <p:spPr>
          <a:xfrm>
            <a:off x="769257" y="1785258"/>
            <a:ext cx="16634324" cy="8156079"/>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The SOLUTION – Play by the Rules – Get an EPSDT Decision:</a:t>
            </a:r>
          </a:p>
          <a:p>
            <a:endParaRPr lang="en-US" sz="3200"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KDADS Requires you to get a response on EPSDT – Do Just That!</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See the next two Slides – 5 Steps to get an EPSDT Decision</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Use DRC’s EPSDT fact sheet and physician screening form as your roadmap.</a:t>
            </a: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In General:</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Have your doctor write a letter saying the service/support is “Medically necessary”</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Make sure the doctor covers why it is needed to “correct or ameliorate” the condition.</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Include the EPSDT Physician Screening Form (Check the Box and Prescribe)</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Send those two docs (the Doctor’s letter and EPSDT Screening Form) in an email to the MCO care coordinator.  </a:t>
            </a:r>
          </a:p>
          <a:p>
            <a:pPr marL="1371600" lvl="2"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Ask them to review it under the EPSDT criteria. </a:t>
            </a:r>
          </a:p>
          <a:p>
            <a:pPr marL="1371600" lvl="2"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they are reluctant or refuse to do so, file an internal grievance.</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Getting stuck?  Contact DRC for individualized help &amp; support</a:t>
            </a:r>
          </a:p>
          <a:p>
            <a:pPr marL="914400" lvl="1"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r>
              <a:rPr lang="en-US" dirty="0"/>
              <a:t> </a:t>
            </a: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060235BD-AB99-CD57-62D8-8271BBF04A3F}"/>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The “Solution” to the “Catch-22” </a:t>
            </a:r>
          </a:p>
        </p:txBody>
      </p:sp>
    </p:spTree>
    <p:extLst>
      <p:ext uri="{BB962C8B-B14F-4D97-AF65-F5344CB8AC3E}">
        <p14:creationId xmlns:p14="http://schemas.microsoft.com/office/powerpoint/2010/main" val="2355696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191E0-239B-612D-54D5-63342EC8E6A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E933687-A6BC-69AF-4D81-E27AE77E63D3}"/>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B2DBBFE9-1CA3-67B2-B39F-EA98296CC3BE}"/>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Step #1 - Meet with Doctor/Medical Provider to Discuss Needed Services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Because the services must be medically necessary, a medical professional needs to document that the requested services are necessary to ameliorate a child’s medical condition or disability. Note, many disabilities do not “improve.” Therefore, “ameliorate” includes maintenance and having the child’s condition not worsen.  </a:t>
            </a:r>
          </a:p>
          <a:p>
            <a:r>
              <a:rPr lang="en-US" sz="3200"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Step #2 – Dr. Completes the Kan-Be-Healthy Screening Tool and DRC Checklist</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In Kansas, the EPSDT program is known as “Kan-Be-Healthy.” Kansas has designed a specific form for use during an EPSDT screen (called a “Kan-Be-Healthy Screen”).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Your doctor should complete the Kan-Be-Healthy screening form.  It should accompany any ESPDT request.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Also, have your doctor complete the EPSDT “Checklist” of the different services covered under EPSDT.</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IMPORTANT – the EPSDT/Kan-Be-Healthy Screening form can be done SEVERAL times throughout the year.  NOT JUST at the yearly check-up.  YOU can request a new screen and it can be done at any time (fed law “inter-periodic” EPSDT screens)</a:t>
            </a:r>
          </a:p>
        </p:txBody>
      </p:sp>
      <p:sp>
        <p:nvSpPr>
          <p:cNvPr id="7" name="TextBox 7">
            <a:extLst>
              <a:ext uri="{FF2B5EF4-FFF2-40B4-BE49-F238E27FC236}">
                <a16:creationId xmlns:a16="http://schemas.microsoft.com/office/drawing/2014/main" id="{1E2480F6-A2FE-D61D-AC12-B77E61BC88B1}"/>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The Five Steps to Get an EPSDT decision </a:t>
            </a:r>
          </a:p>
        </p:txBody>
      </p:sp>
    </p:spTree>
    <p:extLst>
      <p:ext uri="{BB962C8B-B14F-4D97-AF65-F5344CB8AC3E}">
        <p14:creationId xmlns:p14="http://schemas.microsoft.com/office/powerpoint/2010/main" val="3590230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AFD5A-07E9-7554-7896-224C8D323757}"/>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A38917F-F68D-28EB-FFA3-3E79B542B01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8DC8211E-8DAD-7ADF-E9AD-56C25C0526B8}"/>
              </a:ext>
            </a:extLst>
          </p:cNvPr>
          <p:cNvSpPr txBox="1"/>
          <p:nvPr/>
        </p:nvSpPr>
        <p:spPr>
          <a:xfrm>
            <a:off x="769257" y="1785258"/>
            <a:ext cx="16634324" cy="6894195"/>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Step #3 – Have your Doctor/Medical Provider write a “Letter of Medical Necessity”</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This is the MOST important part of an EPSDT request.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See prior slides on the Doctor’s “Medical Necessity” letter</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letter should contain a list of the child’s medical conditions and diagnoses as well as a detailed description of how the requested service corrects or ameliorates these conditions. </a:t>
            </a:r>
          </a:p>
          <a:p>
            <a:r>
              <a:rPr lang="en-US" sz="3200"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Step #4 – Submit Request to in Writing Managed Care Organization</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Once the screening form, checklist, and letter of medical necessity are completed, these documents must be submitted in writing to the Managed Care Organization (MCO).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Send it via email to your Care Coordinator at the MCO.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MCOs are required to respond to an EPSDT request with a notice informing the child if the request was denied or approved and the accompanying rationale for the decision. </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084EA758-7CBD-02A7-2F92-147D4BC9A541}"/>
              </a:ext>
            </a:extLst>
          </p:cNvPr>
          <p:cNvSpPr txBox="1"/>
          <p:nvPr/>
        </p:nvSpPr>
        <p:spPr>
          <a:xfrm>
            <a:off x="544348" y="434548"/>
            <a:ext cx="16252395" cy="1031821"/>
          </a:xfrm>
          <a:prstGeom prst="rect">
            <a:avLst/>
          </a:prstGeom>
        </p:spPr>
        <p:txBody>
          <a:bodyPr wrap="square" lIns="0" tIns="0" rIns="0" bIns="0" rtlCol="0" anchor="t">
            <a:spAutoFit/>
          </a:bodyPr>
          <a:lstStyle/>
          <a:p>
            <a:pPr lvl="0">
              <a:lnSpc>
                <a:spcPts val="8840"/>
              </a:lnSpc>
              <a:spcBef>
                <a:spcPct val="0"/>
              </a:spcBef>
            </a:pPr>
            <a:r>
              <a:rPr lang="en-US" sz="6400" spc="-68" dirty="0">
                <a:solidFill>
                  <a:srgbClr val="1D2850"/>
                </a:solidFill>
                <a:latin typeface="Playfair Display Black"/>
              </a:rPr>
              <a:t>The Five Steps to Get an EPSDT decision </a:t>
            </a:r>
          </a:p>
        </p:txBody>
      </p:sp>
    </p:spTree>
    <p:extLst>
      <p:ext uri="{BB962C8B-B14F-4D97-AF65-F5344CB8AC3E}">
        <p14:creationId xmlns:p14="http://schemas.microsoft.com/office/powerpoint/2010/main" val="37499297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60CE-0B80-2F6A-2C09-FED6C02F855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E208EDBF-70FA-EEDC-818D-0B9E96AFDF1E}"/>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B7606CD3-B56B-AC75-0ADE-A761372293DA}"/>
              </a:ext>
            </a:extLst>
          </p:cNvPr>
          <p:cNvSpPr txBox="1"/>
          <p:nvPr/>
        </p:nvSpPr>
        <p:spPr>
          <a:xfrm>
            <a:off x="769257" y="1785258"/>
            <a:ext cx="16634324" cy="8648521"/>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Step #5 – Appeal Rights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the EPSDT request is denied (or only some of the services are approved), you have the right to challenge the denial through an appeal. </a:t>
            </a:r>
          </a:p>
          <a:p>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See the next section on Medicaid Appeals Rights.  In general:</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appeal is first filed with the MCO, but can later be appealed to Kansas’s Office of Administrative Hearings (OAH).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appeal can be mailed or faxed but must be received by the MCO within 63 days of the date of the Notice of Adverse Benefit Determination.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Appeals offer the chance to provide more evidence of why the requested service corrects or ameliorates the child’s medical condition or disability. </a:t>
            </a:r>
          </a:p>
          <a:p>
            <a:pPr marL="914400" lvl="1"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Contact the DRC for more information about EPSDT denials and appeals.</a:t>
            </a:r>
          </a:p>
          <a:p>
            <a:pPr lvl="1"/>
            <a:r>
              <a:rPr lang="en-US" sz="3200" b="1"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A copy of the Kansas Kan-Be-Healthy Screening Form is Available at: </a:t>
            </a:r>
          </a:p>
          <a:p>
            <a:r>
              <a:rPr lang="en-US" sz="3200" u="sng" dirty="0">
                <a:latin typeface="Segoe UI" panose="020B0502040204020203" pitchFamily="34" charset="0"/>
                <a:cs typeface="Segoe UI" panose="020B0502040204020203" pitchFamily="34" charset="0"/>
                <a:hlinkClick r:id="rId3"/>
              </a:rPr>
              <a:t>https://kckps.org/images/departments/preschool/KAN-BE_Healthy_form.pdf</a:t>
            </a:r>
            <a:r>
              <a:rPr lang="en-US" sz="3200" dirty="0">
                <a:latin typeface="Segoe UI" panose="020B0502040204020203" pitchFamily="34" charset="0"/>
                <a:cs typeface="Segoe UI" panose="020B0502040204020203" pitchFamily="34" charset="0"/>
              </a:rPr>
              <a:t> </a:t>
            </a:r>
          </a:p>
          <a:p>
            <a:pPr marL="914400" lvl="1"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 </a:t>
            </a:r>
          </a:p>
          <a:p>
            <a:pPr lvl="1"/>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2BBF9230-0496-1D17-3496-2DAAA533CFE5}"/>
              </a:ext>
            </a:extLst>
          </p:cNvPr>
          <p:cNvSpPr txBox="1"/>
          <p:nvPr/>
        </p:nvSpPr>
        <p:spPr>
          <a:xfrm>
            <a:off x="544348" y="434548"/>
            <a:ext cx="16252395" cy="1031821"/>
          </a:xfrm>
          <a:prstGeom prst="rect">
            <a:avLst/>
          </a:prstGeom>
        </p:spPr>
        <p:txBody>
          <a:bodyPr wrap="square" lIns="0" tIns="0" rIns="0" bIns="0" rtlCol="0" anchor="t">
            <a:spAutoFit/>
          </a:bodyPr>
          <a:lstStyle/>
          <a:p>
            <a:pPr lvl="0">
              <a:lnSpc>
                <a:spcPts val="8840"/>
              </a:lnSpc>
              <a:spcBef>
                <a:spcPct val="0"/>
              </a:spcBef>
            </a:pPr>
            <a:r>
              <a:rPr lang="en-US" sz="6400" spc="-68" dirty="0">
                <a:solidFill>
                  <a:srgbClr val="1D2850"/>
                </a:solidFill>
                <a:latin typeface="Playfair Display Black"/>
              </a:rPr>
              <a:t>The Five Steps to Get an EPSDT decision </a:t>
            </a:r>
          </a:p>
        </p:txBody>
      </p:sp>
    </p:spTree>
    <p:extLst>
      <p:ext uri="{BB962C8B-B14F-4D97-AF65-F5344CB8AC3E}">
        <p14:creationId xmlns:p14="http://schemas.microsoft.com/office/powerpoint/2010/main" val="1413987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01AF4-2D48-58AF-C0C6-E09AD77F8D7A}"/>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B872D17-654E-BA15-6C40-BEBE79D4B85E}"/>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F0862F46-4E70-6CD6-EA92-ADC63486E989}"/>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#1 – File a Grievance (MCO Level – Customer Service)</a:t>
            </a:r>
          </a:p>
          <a:p>
            <a:r>
              <a:rPr lang="en-US" sz="3200" b="1" dirty="0">
                <a:latin typeface="Segoe UI" panose="020B0502040204020203" pitchFamily="34" charset="0"/>
                <a:cs typeface="Segoe UI" panose="020B0502040204020203" pitchFamily="34" charset="0"/>
              </a:rPr>
              <a:t>#2 – File an Appeal (MCO Level – Denial/Reduction Services/Supports)</a:t>
            </a:r>
          </a:p>
          <a:p>
            <a:r>
              <a:rPr lang="en-US" sz="3200" b="1" dirty="0">
                <a:latin typeface="Segoe UI" panose="020B0502040204020203" pitchFamily="34" charset="0"/>
                <a:cs typeface="Segoe UI" panose="020B0502040204020203" pitchFamily="34" charset="0"/>
              </a:rPr>
              <a:t>#3 – Ask for a State Fair Hearing with OAH – Office of Administrative Hearings </a:t>
            </a:r>
          </a:p>
          <a:p>
            <a:endParaRPr lang="en-US" sz="3200" b="1" dirty="0">
              <a:latin typeface="Segoe UI" panose="020B0502040204020203" pitchFamily="34" charset="0"/>
              <a:cs typeface="Segoe UI" panose="020B0502040204020203" pitchFamily="34" charset="0"/>
            </a:endParaRPr>
          </a:p>
          <a:p>
            <a:pPr marL="457200" lvl="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Part of the “Advocacy Packet” is a document that attempts to “demystify” the process of how to navigate KanCare grievances and appeals with Medicaid and MCOs.  </a:t>
            </a:r>
          </a:p>
          <a:p>
            <a:r>
              <a:rPr lang="en-US" sz="3200" dirty="0">
                <a:latin typeface="Segoe UI" panose="020B0502040204020203" pitchFamily="34" charset="0"/>
                <a:cs typeface="Segoe UI" panose="020B0502040204020203" pitchFamily="34" charset="0"/>
              </a:rPr>
              <a:t> </a:t>
            </a:r>
          </a:p>
          <a:p>
            <a:pPr lvl="1"/>
            <a:r>
              <a:rPr lang="en-US" sz="3200" b="1" dirty="0">
                <a:latin typeface="Segoe UI" panose="020B0502040204020203" pitchFamily="34" charset="0"/>
                <a:cs typeface="Segoe UI" panose="020B0502040204020203" pitchFamily="34" charset="0"/>
              </a:rPr>
              <a:t>Overview of getting what you need through an appeal:</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Start by meeting with your doctor first to establish the need.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Once a piece of equipment or service is recommended, it will often need “prior authorization” by the MCO.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At this stage, the MCO is reviewing factors such as: is this a service covered by Medicaid? Is the service or equipment medically necessary? Lasty, will the service or equipment be fully or partially approved.</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you don’t like what the MCO says, you can use these Three Appeals Steps … </a:t>
            </a: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8655DE0-7C67-B3B5-045F-CFDB49CEDCF8}"/>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Three Steps - Medicaid Appeals </a:t>
            </a:r>
          </a:p>
        </p:txBody>
      </p:sp>
    </p:spTree>
    <p:extLst>
      <p:ext uri="{BB962C8B-B14F-4D97-AF65-F5344CB8AC3E}">
        <p14:creationId xmlns:p14="http://schemas.microsoft.com/office/powerpoint/2010/main" val="523145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6C9A6-36EE-78E2-AFEB-2F3E1AF2BAA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26DA304-452F-3535-15E9-E6B7E1682E46}"/>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B244510-09B5-A36B-8952-0E2739F883EF}"/>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#1 – Grievance (MCO Level)</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Grievance is filed with your Managed Care Organization (MCO)</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It is an expression of dissatisfaction about any matter </a:t>
            </a:r>
            <a:r>
              <a:rPr lang="en-US" sz="3200" b="1" dirty="0">
                <a:latin typeface="Segoe UI" panose="020B0502040204020203" pitchFamily="34" charset="0"/>
                <a:cs typeface="Segoe UI" panose="020B0502040204020203" pitchFamily="34" charset="0"/>
              </a:rPr>
              <a:t>other than </a:t>
            </a:r>
            <a:r>
              <a:rPr lang="en-US" sz="3200" dirty="0">
                <a:latin typeface="Segoe UI" panose="020B0502040204020203" pitchFamily="34" charset="0"/>
                <a:cs typeface="Segoe UI" panose="020B0502040204020203" pitchFamily="34" charset="0"/>
              </a:rPr>
              <a:t>an adverse benefit determination (such as a reduction in services). </a:t>
            </a:r>
            <a:r>
              <a:rPr lang="en-US" sz="3200" i="1" dirty="0">
                <a:latin typeface="Segoe UI" panose="020B0502040204020203" pitchFamily="34" charset="0"/>
                <a:cs typeface="Segoe UI" panose="020B0502040204020203" pitchFamily="34" charset="0"/>
              </a:rPr>
              <a:t>Think customer service issues.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Examples of a Grievance:</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are unhappy with the quality of care or services</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Poor behavior by an MCO employee or their provider</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Failing to respect a members right to dignity</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received a bill from a provider, which should have been covered by the MCO</a:t>
            </a:r>
          </a:p>
          <a:p>
            <a:r>
              <a:rPr lang="en-US" sz="3200"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How to submit a grievance</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member or their authorized representative may submit a managed care grievance by telephone or in writing. There is no specific form required.</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DRC Kansas always suggests submitting grievances in writing. </a:t>
            </a:r>
          </a:p>
          <a:p>
            <a:endParaRPr lang="en-US" sz="3200" b="1"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8EC8D0F8-43E6-D4FD-049C-92B34F09E8A7}"/>
              </a:ext>
            </a:extLst>
          </p:cNvPr>
          <p:cNvSpPr txBox="1"/>
          <p:nvPr/>
        </p:nvSpPr>
        <p:spPr>
          <a:xfrm>
            <a:off x="544348" y="434548"/>
            <a:ext cx="16252395" cy="1031821"/>
          </a:xfrm>
          <a:prstGeom prst="rect">
            <a:avLst/>
          </a:prstGeom>
        </p:spPr>
        <p:txBody>
          <a:bodyPr wrap="square" lIns="0" tIns="0" rIns="0" bIns="0" rtlCol="0" anchor="t">
            <a:spAutoFit/>
          </a:bodyPr>
          <a:lstStyle/>
          <a:p>
            <a:pPr lvl="0">
              <a:lnSpc>
                <a:spcPts val="8840"/>
              </a:lnSpc>
              <a:spcBef>
                <a:spcPct val="0"/>
              </a:spcBef>
            </a:pPr>
            <a:r>
              <a:rPr lang="en-US" sz="6400" spc="-68" dirty="0">
                <a:solidFill>
                  <a:srgbClr val="1D2850"/>
                </a:solidFill>
                <a:latin typeface="Playfair Display Black"/>
              </a:rPr>
              <a:t>Step 1 – The Grievance (Customer Service)</a:t>
            </a:r>
          </a:p>
        </p:txBody>
      </p:sp>
    </p:spTree>
    <p:extLst>
      <p:ext uri="{BB962C8B-B14F-4D97-AF65-F5344CB8AC3E}">
        <p14:creationId xmlns:p14="http://schemas.microsoft.com/office/powerpoint/2010/main" val="313990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92368-DE1A-4D8E-8C14-A5CB6135B32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67776CD6-333F-F913-A4A5-A463E377512F}"/>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4BE27599-5F54-C653-776D-A1270FF3F11C}"/>
              </a:ext>
            </a:extLst>
          </p:cNvPr>
          <p:cNvSpPr txBox="1"/>
          <p:nvPr/>
        </p:nvSpPr>
        <p:spPr>
          <a:xfrm>
            <a:off x="769257" y="1785258"/>
            <a:ext cx="16634324" cy="6401753"/>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#1 – Grievance (MCO Level) – Continued </a:t>
            </a: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What happens after I submit a grievance?</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Within 10 calendar days, the MCO will send a “grievance acknowledgement letter”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For grievances resolved the same day of receipt, the MCO is not required to issue an acknowledgement, but will acknowledge receipt of the grievance in the notice of member grievance resolution.</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MCO will resolve the grievance and mail you or your representative the grievance resolution letter within 30 calendar days following the receipt of the grievance.</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“resolution” may or may not be what you wanted, or to your liking.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692A32A6-C20C-45B7-96B7-FFDF571C6821}"/>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1 – The Grievance (Customer Service)</a:t>
            </a:r>
          </a:p>
        </p:txBody>
      </p:sp>
    </p:spTree>
    <p:extLst>
      <p:ext uri="{BB962C8B-B14F-4D97-AF65-F5344CB8AC3E}">
        <p14:creationId xmlns:p14="http://schemas.microsoft.com/office/powerpoint/2010/main" val="8835287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ED08-3AF9-3375-2475-AC015A68F28D}"/>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32C282F5-9B2F-576F-DA40-EA31B3399C3E}"/>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DC4C4E0C-9728-B683-18B2-391E403C13C9}"/>
              </a:ext>
            </a:extLst>
          </p:cNvPr>
          <p:cNvSpPr txBox="1"/>
          <p:nvPr/>
        </p:nvSpPr>
        <p:spPr>
          <a:xfrm>
            <a:off x="769257" y="1785258"/>
            <a:ext cx="16634324" cy="6894195"/>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Appeal (MCO Level)</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b="1" dirty="0"/>
              <a:t>An “appeal” is asking for a review of an MCO decision that resulted in denying or limiting services a member wants.  </a:t>
            </a:r>
            <a:r>
              <a:rPr lang="en-US" sz="3200" dirty="0"/>
              <a:t>It is well beyond “customer service”-type grievances.  </a:t>
            </a:r>
          </a:p>
          <a:p>
            <a:pPr marL="457200" indent="-457200">
              <a:buFont typeface="Arial" panose="020B0604020202020204" pitchFamily="34" charset="0"/>
              <a:buChar char="•"/>
            </a:pPr>
            <a:r>
              <a:rPr lang="en-US" sz="3200" b="1" dirty="0"/>
              <a:t>Appeal can be oral or in writing.  DRC recommends the appeal be in writing, to maintain a written record.  </a:t>
            </a:r>
            <a:r>
              <a:rPr lang="en-US" sz="3200" dirty="0"/>
              <a:t>Appeals can be submitted via phone call, mail, email, and fax.</a:t>
            </a:r>
          </a:p>
          <a:p>
            <a:pPr marL="457200" indent="-457200">
              <a:buFont typeface="Arial" panose="020B0604020202020204" pitchFamily="34" charset="0"/>
              <a:buChar char="•"/>
            </a:pPr>
            <a:r>
              <a:rPr lang="en-US" sz="3200" b="1" dirty="0"/>
              <a:t>Appeals are generally to written notices – like a Notice of Adverse Benefit Determination.</a:t>
            </a:r>
          </a:p>
          <a:p>
            <a:pPr marL="457200" indent="-457200">
              <a:buFont typeface="Arial" panose="020B0604020202020204" pitchFamily="34" charset="0"/>
              <a:buChar char="•"/>
            </a:pPr>
            <a:r>
              <a:rPr lang="en-US" sz="3200" b="1" dirty="0"/>
              <a:t>What is the appeal deadline?</a:t>
            </a:r>
            <a:r>
              <a:rPr lang="en-US" sz="3200" dirty="0"/>
              <a:t> – You can submit the request for appeal within 63 calendar days from the date of the notice which reduces, eliminates, or denies a service.</a:t>
            </a:r>
          </a:p>
          <a:p>
            <a:pPr marL="457200" indent="-457200">
              <a:buFont typeface="Arial" panose="020B0604020202020204" pitchFamily="34" charset="0"/>
              <a:buChar char="•"/>
            </a:pPr>
            <a:r>
              <a:rPr lang="en-US" sz="3200" b="1" dirty="0"/>
              <a:t>Within 5 calendar days, the MCO will send a written acknowledgement of receipt of the appeal.  </a:t>
            </a:r>
            <a:r>
              <a:rPr lang="en-US" sz="3200" dirty="0"/>
              <a:t> The MCO will provide notice of a decision on the appeal no later than 30 calendar days after the appeal was filed. The MCO may refer your appeal to a medical provider for a consulting opinion. The MCO pays the medical provider for the review.</a:t>
            </a: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B553AAF-99B1-6227-D71D-6E0960E2E9F6}"/>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2 – The Appeal (MCO Level)</a:t>
            </a:r>
          </a:p>
        </p:txBody>
      </p:sp>
    </p:spTree>
    <p:extLst>
      <p:ext uri="{BB962C8B-B14F-4D97-AF65-F5344CB8AC3E}">
        <p14:creationId xmlns:p14="http://schemas.microsoft.com/office/powerpoint/2010/main" val="9548346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B294E-BE03-9889-BCF7-8BB377C544A0}"/>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7C043A08-A289-8D0C-2FBB-90E501226E0A}"/>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B728D5FA-11B6-E849-08F0-6429181E47BC}"/>
              </a:ext>
            </a:extLst>
          </p:cNvPr>
          <p:cNvSpPr txBox="1"/>
          <p:nvPr/>
        </p:nvSpPr>
        <p:spPr>
          <a:xfrm>
            <a:off x="769257" y="1785258"/>
            <a:ext cx="16634324" cy="7386638"/>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Appeal (MCO Level) – Continued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b="1" dirty="0"/>
              <a:t>What information should you provide with your appeal? </a:t>
            </a:r>
            <a:r>
              <a:rPr lang="en-US" sz="3200" dirty="0"/>
              <a:t>– NOTE your appeal does NOT have to state your case.  Just that you want to appeal the decision. A member can provide clarifying information regarding why they are appealing and may include a letter from the member or a medical professional, which identifies:</a:t>
            </a:r>
          </a:p>
          <a:p>
            <a:pPr marL="914400" lvl="1" indent="-457200">
              <a:buFont typeface="Arial" panose="020B0604020202020204" pitchFamily="34" charset="0"/>
              <a:buChar char="•"/>
            </a:pPr>
            <a:r>
              <a:rPr lang="en-US" sz="3200" dirty="0"/>
              <a:t>The change that has been made</a:t>
            </a:r>
          </a:p>
          <a:p>
            <a:pPr marL="914400" lvl="1" indent="-457200">
              <a:buFont typeface="Arial" panose="020B0604020202020204" pitchFamily="34" charset="0"/>
              <a:buChar char="•"/>
            </a:pPr>
            <a:r>
              <a:rPr lang="en-US" sz="3200" dirty="0"/>
              <a:t>Why it should not be done and problems it may cause</a:t>
            </a:r>
          </a:p>
          <a:p>
            <a:pPr marL="914400" lvl="1" indent="-457200">
              <a:buFont typeface="Arial" panose="020B0604020202020204" pitchFamily="34" charset="0"/>
              <a:buChar char="•"/>
            </a:pPr>
            <a:r>
              <a:rPr lang="en-US" sz="3200" dirty="0"/>
              <a:t>The effects it will have on short and long-term physical, mental, or emotional wellbeing.</a:t>
            </a:r>
          </a:p>
          <a:p>
            <a:pPr marL="914400" lvl="1" indent="-457200">
              <a:buFont typeface="Arial" panose="020B0604020202020204" pitchFamily="34" charset="0"/>
              <a:buChar char="•"/>
            </a:pPr>
            <a:r>
              <a:rPr lang="en-US" sz="3200" dirty="0"/>
              <a:t>If a member is appealing an HCBS determination, they may want to include a copy of the current plan of care, along with the proposed changes.</a:t>
            </a:r>
          </a:p>
          <a:p>
            <a:pPr marL="914400" lvl="1" indent="-457200">
              <a:buFont typeface="Arial" panose="020B0604020202020204" pitchFamily="34" charset="0"/>
              <a:buChar char="•"/>
            </a:pPr>
            <a:r>
              <a:rPr lang="en-US" sz="3200" dirty="0"/>
              <a:t>Essentially, it’s a good idea to have your appeal make as strong of a case as to why the MCO should overturn its own decision.  </a:t>
            </a:r>
          </a:p>
          <a:p>
            <a:r>
              <a:rPr lang="en-US" sz="3200" b="1" dirty="0"/>
              <a:t> </a:t>
            </a:r>
            <a:endParaRPr lang="en-US" sz="3200" dirty="0"/>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4D74A5F2-BE77-8252-AEB8-D8610326AA2A}"/>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2 – The Appeal (MCO Level)</a:t>
            </a:r>
          </a:p>
        </p:txBody>
      </p:sp>
    </p:spTree>
    <p:extLst>
      <p:ext uri="{BB962C8B-B14F-4D97-AF65-F5344CB8AC3E}">
        <p14:creationId xmlns:p14="http://schemas.microsoft.com/office/powerpoint/2010/main" val="26368750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4AFBD-D4B2-66D0-FF74-D0CD3826D60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D6C6390-8798-B575-F76D-1D396B4B7BBB}"/>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Appeal (MCO Level) – Continued </a:t>
            </a:r>
          </a:p>
          <a:p>
            <a:r>
              <a:rPr lang="en-US" sz="3200" b="1" dirty="0"/>
              <a:t>What happens to my services while appealing a decision?</a:t>
            </a:r>
          </a:p>
          <a:p>
            <a:endParaRPr lang="en-US" sz="3200" b="1" dirty="0"/>
          </a:p>
          <a:p>
            <a:r>
              <a:rPr lang="en-US" sz="3200" b="1" u="sng" dirty="0"/>
              <a:t>For Appeals of Non-HCBS Services</a:t>
            </a:r>
          </a:p>
          <a:p>
            <a:pPr marL="457200" indent="-457200">
              <a:buFont typeface="Arial" panose="020B0604020202020204" pitchFamily="34" charset="0"/>
              <a:buChar char="•"/>
            </a:pPr>
            <a:r>
              <a:rPr lang="en-US" sz="3200" dirty="0"/>
              <a:t>IMPORTANT: File your appeal within 10 calendar days of the mailing date if you want your services continued during an appeal.  </a:t>
            </a:r>
          </a:p>
          <a:p>
            <a:pPr marL="457200" indent="-457200">
              <a:buFont typeface="Arial" panose="020B0604020202020204" pitchFamily="34" charset="0"/>
              <a:buChar char="•"/>
            </a:pPr>
            <a:r>
              <a:rPr lang="en-US" sz="3200" dirty="0"/>
              <a:t>See the section in your “Advocacy Packet” for more details.</a:t>
            </a:r>
          </a:p>
          <a:p>
            <a:pPr marL="457200" indent="-457200">
              <a:buFont typeface="Arial" panose="020B0604020202020204" pitchFamily="34" charset="0"/>
              <a:buChar char="•"/>
            </a:pPr>
            <a:r>
              <a:rPr lang="en-US" sz="3200" dirty="0"/>
              <a:t>If the MCO does not change their decision, you may ask for a state fair hearing with the Office of Administrative Hearings (OAH, see Step 3). </a:t>
            </a:r>
          </a:p>
          <a:p>
            <a:pPr marL="457200" indent="-457200">
              <a:buFont typeface="Arial" panose="020B0604020202020204" pitchFamily="34" charset="0"/>
              <a:buChar char="•"/>
            </a:pPr>
            <a:r>
              <a:rPr lang="en-US" sz="3200" dirty="0"/>
              <a:t>You must ask for the state fair hearing with OAH within </a:t>
            </a:r>
            <a:r>
              <a:rPr lang="en-US" sz="3200" b="1" dirty="0"/>
              <a:t>123 calendar days</a:t>
            </a:r>
            <a:r>
              <a:rPr lang="en-US" sz="3200" dirty="0"/>
              <a:t> from the notice date.</a:t>
            </a:r>
          </a:p>
          <a:p>
            <a:pPr marL="457200" indent="-457200">
              <a:buFont typeface="Arial" panose="020B0604020202020204" pitchFamily="34" charset="0"/>
              <a:buChar char="•"/>
            </a:pPr>
            <a:r>
              <a:rPr lang="en-US" sz="3200" dirty="0"/>
              <a:t>If you want your services to continue during the state fair hearing process, you must ask the MCO within </a:t>
            </a:r>
            <a:r>
              <a:rPr lang="en-US" sz="3200" b="1" dirty="0"/>
              <a:t>10 calendar days</a:t>
            </a:r>
            <a:r>
              <a:rPr lang="en-US" sz="3200" dirty="0"/>
              <a:t> from the mailing date of the appeal resolution notice.</a:t>
            </a:r>
          </a:p>
          <a:p>
            <a:pPr marL="457200" indent="-457200">
              <a:buFont typeface="Arial" panose="020B0604020202020204" pitchFamily="34" charset="0"/>
              <a:buChar char="•"/>
            </a:pPr>
            <a:r>
              <a:rPr lang="en-US" sz="3200" dirty="0"/>
              <a:t>If the state fair hearing officer changes the MCO's decision, and the Member received the services while the state fair hearing was pending, the MCO must pay for those services</a:t>
            </a:r>
          </a:p>
          <a:p>
            <a:pPr marL="457200" indent="-457200">
              <a:buFont typeface="Arial" panose="020B0604020202020204" pitchFamily="34" charset="0"/>
              <a:buChar char="•"/>
            </a:pPr>
            <a:r>
              <a:rPr lang="en-US" sz="3200" dirty="0"/>
              <a:t>Please keep in mind that you may have to pay for the continued services if you lose the appeal or state fair hearing.</a:t>
            </a:r>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CE2652F2-D259-F95A-63A5-E7FF92093FE6}"/>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2 – The Appeal (MCO Level)</a:t>
            </a:r>
          </a:p>
        </p:txBody>
      </p:sp>
    </p:spTree>
    <p:extLst>
      <p:ext uri="{BB962C8B-B14F-4D97-AF65-F5344CB8AC3E}">
        <p14:creationId xmlns:p14="http://schemas.microsoft.com/office/powerpoint/2010/main" val="18849480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6EC6-F5F2-1814-FAED-F56D7863628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130DB5C-E7AC-9CE4-3D54-3B4EAEFE5E90}"/>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Appeal (MCO Level) – Continued </a:t>
            </a:r>
          </a:p>
          <a:p>
            <a:r>
              <a:rPr lang="en-US" sz="3200" b="1" dirty="0"/>
              <a:t>What happens to my services while appealing a decision?</a:t>
            </a:r>
          </a:p>
          <a:p>
            <a:endParaRPr lang="en-US" sz="3200" b="1" u="sng" dirty="0"/>
          </a:p>
          <a:p>
            <a:r>
              <a:rPr lang="en-US" sz="3200" b="1" u="sng" dirty="0"/>
              <a:t>For Appeals of HCBS Services</a:t>
            </a:r>
          </a:p>
          <a:p>
            <a:pPr marL="457200" indent="-457200">
              <a:buFont typeface="Arial" panose="020B0604020202020204" pitchFamily="34" charset="0"/>
              <a:buChar char="•"/>
            </a:pPr>
            <a:r>
              <a:rPr lang="en-US" sz="3200" dirty="0"/>
              <a:t>Did you get a “Notice of Adverse Benefit Determination Letter” that your HCBS services will be changing (including being reduced or eliminated)? </a:t>
            </a:r>
          </a:p>
          <a:p>
            <a:pPr marL="914400" lvl="1" indent="-457200">
              <a:buFont typeface="Arial" panose="020B0604020202020204" pitchFamily="34" charset="0"/>
              <a:buChar char="•"/>
            </a:pPr>
            <a:r>
              <a:rPr lang="en-US" sz="3200" dirty="0"/>
              <a:t>Then the MCO must AUTOMATICALLY continue your current HCBS services for 63 calendar days from the date of the notice to allow you time to ask for an appeal. </a:t>
            </a:r>
          </a:p>
          <a:p>
            <a:pPr marL="457200" indent="-457200">
              <a:buFont typeface="Arial" panose="020B0604020202020204" pitchFamily="34" charset="0"/>
              <a:buChar char="•"/>
            </a:pPr>
            <a:r>
              <a:rPr lang="en-US" sz="3200" dirty="0"/>
              <a:t>If you don’t ask for an appeal with the 63 days?  The negative HCBS change WILL happen.</a:t>
            </a:r>
          </a:p>
          <a:p>
            <a:pPr marL="457200" indent="-457200">
              <a:buFont typeface="Arial" panose="020B0604020202020204" pitchFamily="34" charset="0"/>
              <a:buChar char="•"/>
            </a:pPr>
            <a:r>
              <a:rPr lang="en-US" sz="3200" dirty="0"/>
              <a:t>If you request an appeal within 63 calendar days from the date of the notice?  The MCO must continue your current level of HCBS services until they issue a “notice of appeal resolution.” </a:t>
            </a:r>
          </a:p>
          <a:p>
            <a:pPr marL="914400" lvl="1" indent="-457200">
              <a:buFont typeface="Arial" panose="020B0604020202020204" pitchFamily="34" charset="0"/>
              <a:buChar char="•"/>
            </a:pPr>
            <a:r>
              <a:rPr lang="en-US" sz="3200" dirty="0"/>
              <a:t>MCOs must issue this notice within 30 calendar days after receiving your appeal.</a:t>
            </a:r>
          </a:p>
          <a:p>
            <a:pPr marL="457200" indent="-457200">
              <a:buFont typeface="Arial" panose="020B0604020202020204" pitchFamily="34" charset="0"/>
              <a:buChar char="•"/>
            </a:pPr>
            <a:r>
              <a:rPr lang="en-US" sz="3200" dirty="0"/>
              <a:t>If the MCO does not change their decision, you may ask for a state fair hearing. </a:t>
            </a:r>
          </a:p>
          <a:p>
            <a:pPr marL="457200" indent="-457200">
              <a:buFont typeface="Arial" panose="020B0604020202020204" pitchFamily="34" charset="0"/>
              <a:buChar char="•"/>
            </a:pPr>
            <a:endParaRPr lang="en-US" sz="3200" dirty="0"/>
          </a:p>
          <a:p>
            <a:r>
              <a:rPr lang="en-US" sz="3200" dirty="0"/>
              <a:t> </a:t>
            </a: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33CB8DB2-36F2-9CFC-CA6B-144380FBC255}"/>
              </a:ext>
            </a:extLst>
          </p:cNvPr>
          <p:cNvSpPr txBox="1"/>
          <p:nvPr/>
        </p:nvSpPr>
        <p:spPr>
          <a:xfrm>
            <a:off x="544348" y="434548"/>
            <a:ext cx="16252395" cy="2160335"/>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2 – The Appeal (MCO Level)</a:t>
            </a:r>
          </a:p>
          <a:p>
            <a:pPr marL="0" lvl="0" indent="0">
              <a:lnSpc>
                <a:spcPts val="8840"/>
              </a:lnSpc>
              <a:spcBef>
                <a:spcPct val="0"/>
              </a:spcBef>
            </a:pPr>
            <a:endParaRPr lang="en-US" sz="6400" spc="-68" dirty="0">
              <a:solidFill>
                <a:srgbClr val="1D2850"/>
              </a:solidFill>
              <a:latin typeface="Playfair Display Black"/>
            </a:endParaRPr>
          </a:p>
        </p:txBody>
      </p:sp>
      <p:sp>
        <p:nvSpPr>
          <p:cNvPr id="2" name="AutoShape 2">
            <a:extLst>
              <a:ext uri="{FF2B5EF4-FFF2-40B4-BE49-F238E27FC236}">
                <a16:creationId xmlns:a16="http://schemas.microsoft.com/office/drawing/2014/main" id="{77DD8ECE-B226-6F6F-3097-DAF59C1C9C81}"/>
              </a:ext>
            </a:extLst>
          </p:cNvPr>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25647622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A366C-BF05-A26F-0AE0-3CB983463F4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2F21A9E-3281-7DA9-B4A0-47E6B0DF1B75}"/>
              </a:ext>
            </a:extLst>
          </p:cNvPr>
          <p:cNvSpPr txBox="1"/>
          <p:nvPr/>
        </p:nvSpPr>
        <p:spPr>
          <a:xfrm>
            <a:off x="769257" y="1785258"/>
            <a:ext cx="16634324" cy="3139321"/>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Appeal (MCO Level) – Continued </a:t>
            </a:r>
          </a:p>
          <a:p>
            <a:r>
              <a:rPr lang="en-US" sz="3200" b="1" dirty="0"/>
              <a:t>What happens to my services while appealing a decision?</a:t>
            </a:r>
          </a:p>
          <a:p>
            <a:endParaRPr lang="en-US" sz="3200" b="1" u="sng" dirty="0"/>
          </a:p>
          <a:p>
            <a:r>
              <a:rPr lang="en-US" sz="3600" b="1" u="sng" dirty="0"/>
              <a:t>For Appeals of HCBS Services - Continued</a:t>
            </a:r>
          </a:p>
          <a:p>
            <a:pPr marL="457200" indent="-457200">
              <a:buFont typeface="Arial" panose="020B0604020202020204" pitchFamily="34" charset="0"/>
              <a:buChar char="•"/>
            </a:pPr>
            <a:r>
              <a:rPr lang="en-US" sz="3600" dirty="0"/>
              <a:t>The MCO MUST continue your HCBS services for 123 calendar days the notice date.  </a:t>
            </a:r>
          </a:p>
          <a:p>
            <a:pPr marL="457200" indent="-457200">
              <a:buFont typeface="Arial" panose="020B0604020202020204" pitchFamily="34" charset="0"/>
              <a:buChar char="•"/>
            </a:pPr>
            <a:r>
              <a:rPr lang="en-US" sz="3600" dirty="0"/>
              <a:t>This allows you time to ask for a state fair hearing. </a:t>
            </a:r>
          </a:p>
        </p:txBody>
      </p:sp>
      <p:sp>
        <p:nvSpPr>
          <p:cNvPr id="7" name="TextBox 7">
            <a:extLst>
              <a:ext uri="{FF2B5EF4-FFF2-40B4-BE49-F238E27FC236}">
                <a16:creationId xmlns:a16="http://schemas.microsoft.com/office/drawing/2014/main" id="{847CFC47-B3A6-D6D9-E38F-40F5CFA0A9E5}"/>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2 – The Appeal (MCO Level)</a:t>
            </a:r>
          </a:p>
        </p:txBody>
      </p:sp>
      <p:sp>
        <p:nvSpPr>
          <p:cNvPr id="2" name="AutoShape 2">
            <a:extLst>
              <a:ext uri="{FF2B5EF4-FFF2-40B4-BE49-F238E27FC236}">
                <a16:creationId xmlns:a16="http://schemas.microsoft.com/office/drawing/2014/main" id="{34ACE923-0809-2511-7076-98281D0E5A65}"/>
              </a:ext>
            </a:extLst>
          </p:cNvPr>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28973128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85A1E-03DE-5EDD-E3DF-E1E5FB17FE2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4523CFD-5354-7E78-A100-3094F6769A79}"/>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State Fair Hearing - OAH (Office of Administrative Hearings)</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Important: You must do the MCO Appeal process (see Step 2) BEFORE you can ask for a “State Fair Hearing” (Step 3) with OAH.</a:t>
            </a:r>
          </a:p>
          <a:p>
            <a:pPr marL="457200" indent="-457200">
              <a:buFont typeface="Arial" panose="020B0604020202020204" pitchFamily="34" charset="0"/>
              <a:buChar char="•"/>
            </a:pPr>
            <a:r>
              <a:rPr lang="en-US" sz="3200" b="1" dirty="0">
                <a:latin typeface="Segoe UI" panose="020B0502040204020203" pitchFamily="34" charset="0"/>
                <a:cs typeface="Segoe UI" panose="020B0502040204020203" pitchFamily="34" charset="0"/>
              </a:rPr>
              <a:t>You present evidence before an OAH administrative law judge (ALJ).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and the MCO/KDADS are entitled to have witnesses testify and can submit documents.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member can have an attorney or someone who is not an attorney represent them.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ALJ with OAH will issue an initial order based upon the testimony and documents presented by the parties at the hearing.  </a:t>
            </a:r>
          </a:p>
          <a:p>
            <a:r>
              <a:rPr lang="en-US" sz="3200"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How do I ask for a State Fair Hearing with OAH?</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Submit it in writing.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By  Fax … Fax to (785) 296-4848 (Requests greater than 20 pages cannot be faxed)</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By Mail: Office of Administrative Hearings, 1020 S. Kansas Ave., Topeka, KS 66612</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80F61279-D7B0-3B04-5891-B9F8C5D849D1}"/>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3 – State Fair Hearing - OAH</a:t>
            </a:r>
          </a:p>
        </p:txBody>
      </p:sp>
      <p:sp>
        <p:nvSpPr>
          <p:cNvPr id="2" name="AutoShape 2">
            <a:extLst>
              <a:ext uri="{FF2B5EF4-FFF2-40B4-BE49-F238E27FC236}">
                <a16:creationId xmlns:a16="http://schemas.microsoft.com/office/drawing/2014/main" id="{FE1EC036-353F-DCE7-45E0-68161BA88132}"/>
              </a:ext>
            </a:extLst>
          </p:cNvPr>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416796782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769B0-B20D-90E4-FAD1-79E65AD4055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A998419-CFDC-83E8-5739-B201ABD312E9}"/>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State Fair Hearing - OAH (Office of Administrative Hearings) – continued </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What happens once a State Fair Hearing request has been submitted?</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Once a member files a request for hearing, OAH will send the member and the state an acknowledgement of the request.</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MCO will submit documents (called an “agency summary”) related to the MCO’s appeals decision to OAH prior to the state fair hearing.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may also submit documents to OAH prior to the state fair hearing.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OAH will schedule a state fair hearing about the MCO's decision within one or two months of the date of your state fair hearing request.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OAH must reach its decision usually within 30 calendar days of the state fair hearing date.</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070F72E6-AF5B-3216-3492-80619879394D}"/>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3 – State Fair Hearing - OAH</a:t>
            </a:r>
          </a:p>
        </p:txBody>
      </p:sp>
      <p:sp>
        <p:nvSpPr>
          <p:cNvPr id="2" name="AutoShape 2">
            <a:extLst>
              <a:ext uri="{FF2B5EF4-FFF2-40B4-BE49-F238E27FC236}">
                <a16:creationId xmlns:a16="http://schemas.microsoft.com/office/drawing/2014/main" id="{CA59AC1D-BC1D-D387-6124-FEB20161197F}"/>
              </a:ext>
            </a:extLst>
          </p:cNvPr>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41982901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7CE16-16F1-6F3E-584E-A0AB7AEC5AF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AD162BB-0B9A-2B50-0281-068BD05576CC}"/>
              </a:ext>
            </a:extLst>
          </p:cNvPr>
          <p:cNvSpPr txBox="1"/>
          <p:nvPr/>
        </p:nvSpPr>
        <p:spPr>
          <a:xfrm>
            <a:off x="769257" y="1785258"/>
            <a:ext cx="16634324" cy="22159913"/>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State Fair Hearing - OAH (Office of Administrative Hearings) - Continued</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What should the member submit to OAH?</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Explain why you believe the MCO decision is wrong.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Explain the negative effects if the changes are made.</a:t>
            </a:r>
          </a:p>
          <a:p>
            <a:r>
              <a:rPr lang="en-US" sz="3200" dirty="0">
                <a:latin typeface="Segoe UI" panose="020B0502040204020203" pitchFamily="34" charset="0"/>
                <a:cs typeface="Segoe UI" panose="020B0502040204020203" pitchFamily="34" charset="0"/>
              </a:rPr>
              <a:t> </a:t>
            </a:r>
          </a:p>
          <a:p>
            <a:r>
              <a:rPr lang="en-US" sz="3200" b="1" dirty="0">
                <a:latin typeface="Segoe UI" panose="020B0502040204020203" pitchFamily="34" charset="0"/>
                <a:cs typeface="Segoe UI" panose="020B0502040204020203" pitchFamily="34" charset="0"/>
              </a:rPr>
              <a:t>What happens to a member’s services during the hearing process?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MCO must automatically continue its current HCBS services for 123 calendar days from the notice date to allow you time to ask for a state fair hearing.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you don’t ask for a hearing, the negative change to your HCBS services WILL happen!</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you ask for a state fair hearing, the MCO MUST continue your current level of HCBS services until the decision by OAH.</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the state fair hearing officer changes the MCO's decision, and the Member received the HCBS services while the fair hearing was pending, the MCO must pay for those services.</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will NOT have to pay for the continued HCBS services if the appeal decision or state fair hearing decision are not in your favor -- unless you have committed fraud.</a:t>
            </a:r>
            <a:endParaRPr lang="en-US" sz="3200" b="1"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r>
              <a:rPr lang="en-US" sz="3200" dirty="0">
                <a:latin typeface="Segoe UI" panose="020B0502040204020203" pitchFamily="34" charset="0"/>
                <a:cs typeface="Segoe UI" panose="020B0502040204020203" pitchFamily="34" charset="0"/>
              </a:rPr>
              <a:t> </a:t>
            </a:r>
          </a:p>
          <a:p>
            <a:r>
              <a:rPr lang="en-US" sz="3200" dirty="0">
                <a:latin typeface="Segoe UI" panose="020B0502040204020203" pitchFamily="34" charset="0"/>
                <a:cs typeface="Segoe UI" panose="020B0502040204020203" pitchFamily="34" charset="0"/>
              </a:rPr>
              <a:t> </a:t>
            </a:r>
          </a:p>
          <a:p>
            <a:pPr lvl="2"/>
            <a:r>
              <a:rPr lang="en-US" sz="3200" b="1" dirty="0">
                <a:latin typeface="Segoe UI" panose="020B0502040204020203" pitchFamily="34" charset="0"/>
                <a:cs typeface="Segoe UI" panose="020B0502040204020203" pitchFamily="34" charset="0"/>
              </a:rPr>
              <a:t>Other helpful tips</a:t>
            </a:r>
            <a:endParaRPr lang="en-US" sz="3200" dirty="0">
              <a:latin typeface="Segoe UI" panose="020B0502040204020203" pitchFamily="34" charset="0"/>
              <a:cs typeface="Segoe UI" panose="020B0502040204020203" pitchFamily="34" charset="0"/>
            </a:endParaRPr>
          </a:p>
          <a:p>
            <a:pPr lvl="3"/>
            <a:r>
              <a:rPr lang="en-US" sz="3200" dirty="0">
                <a:latin typeface="Segoe UI" panose="020B0502040204020203" pitchFamily="34" charset="0"/>
                <a:cs typeface="Segoe UI" panose="020B0502040204020203" pitchFamily="34" charset="0"/>
              </a:rPr>
              <a:t>You may have an attorney represent you at the hearing. The attorney will be at your expense. If you hire an attorney, he or she must be licensed in Kansas.</a:t>
            </a:r>
          </a:p>
          <a:p>
            <a:r>
              <a:rPr lang="en-US" sz="3200" dirty="0">
                <a:latin typeface="Segoe UI" panose="020B0502040204020203" pitchFamily="34" charset="0"/>
                <a:cs typeface="Segoe UI" panose="020B0502040204020203" pitchFamily="34" charset="0"/>
              </a:rPr>
              <a:t> </a:t>
            </a:r>
          </a:p>
          <a:p>
            <a:pPr lvl="3"/>
            <a:r>
              <a:rPr lang="en-US" sz="3200" dirty="0">
                <a:latin typeface="Segoe UI" panose="020B0502040204020203" pitchFamily="34" charset="0"/>
                <a:cs typeface="Segoe UI" panose="020B0502040204020203" pitchFamily="34" charset="0"/>
              </a:rPr>
              <a:t>The most frequent mistake made by individuals during the process of preparing is failing to read the notices and documents issued as part of the state fair hearing process. The notices and documents will have deadlines. Read everything you receive very carefully.</a:t>
            </a:r>
          </a:p>
          <a:p>
            <a:r>
              <a:rPr lang="en-US" sz="3200" dirty="0">
                <a:latin typeface="Segoe UI" panose="020B0502040204020203" pitchFamily="34" charset="0"/>
                <a:cs typeface="Segoe UI" panose="020B0502040204020203" pitchFamily="34" charset="0"/>
              </a:rPr>
              <a:t> </a:t>
            </a:r>
          </a:p>
          <a:p>
            <a:pPr lvl="3"/>
            <a:r>
              <a:rPr lang="en-US" sz="3200" dirty="0">
                <a:latin typeface="Segoe UI" panose="020B0502040204020203" pitchFamily="34" charset="0"/>
                <a:cs typeface="Segoe UI" panose="020B0502040204020203" pitchFamily="34" charset="0"/>
              </a:rPr>
              <a:t>Contact the Disability Rights Center of Kansas if you are a person with a disability and you want advice or help regarding your grievance or appeal.  If it’s a disability rights issue covered under one of DRC Kansas’ case priorities, then at a minimum we will provide you with free legal advice and an individual “self-advocacy plan” to help you hopefully get the issue resolved.  In some cases, we may advocate with a third party regarding your issue, like advocating with the MCO for your services.  For a limited number cases with good facts and law regarding the underlying case, we many potentially provide free legal representation before the Office of Administrative Hearings (OAH) on your case.  Again, contact DRC Kansas for more information.    </a:t>
            </a:r>
          </a:p>
          <a:p>
            <a:r>
              <a:rPr lang="en-US" sz="3200" dirty="0">
                <a:latin typeface="Segoe UI" panose="020B0502040204020203" pitchFamily="34" charset="0"/>
                <a:cs typeface="Segoe UI" panose="020B0502040204020203" pitchFamily="34" charset="0"/>
              </a:rPr>
              <a:t> </a:t>
            </a:r>
          </a:p>
          <a:p>
            <a:r>
              <a:rPr lang="en-US" sz="3200" dirty="0">
                <a:latin typeface="Segoe UI" panose="020B0502040204020203" pitchFamily="34" charset="0"/>
                <a:cs typeface="Segoe UI" panose="020B0502040204020203" pitchFamily="34" charset="0"/>
              </a:rPr>
              <a:t>Sources:</a:t>
            </a:r>
          </a:p>
          <a:p>
            <a:r>
              <a:rPr lang="en-US" sz="3200" dirty="0">
                <a:latin typeface="Segoe UI" panose="020B0502040204020203" pitchFamily="34" charset="0"/>
                <a:cs typeface="Segoe UI" panose="020B0502040204020203" pitchFamily="34" charset="0"/>
              </a:rPr>
              <a:t> </a:t>
            </a:r>
          </a:p>
          <a:p>
            <a:r>
              <a:rPr lang="en-US" sz="3200" u="sng" dirty="0">
                <a:latin typeface="Segoe UI" panose="020B0502040204020203" pitchFamily="34" charset="0"/>
                <a:cs typeface="Segoe UI" panose="020B0502040204020203" pitchFamily="34" charset="0"/>
                <a:hlinkClick r:id="rId3"/>
              </a:rPr>
              <a:t>Grievances | KanCare</a:t>
            </a:r>
            <a:endParaRPr lang="en-US" sz="3200" dirty="0">
              <a:latin typeface="Segoe UI" panose="020B0502040204020203" pitchFamily="34" charset="0"/>
              <a:cs typeface="Segoe UI" panose="020B0502040204020203" pitchFamily="34" charset="0"/>
            </a:endParaRPr>
          </a:p>
          <a:p>
            <a:r>
              <a:rPr lang="en-US" sz="3200" dirty="0">
                <a:latin typeface="Segoe UI" panose="020B0502040204020203" pitchFamily="34" charset="0"/>
                <a:cs typeface="Segoe UI" panose="020B0502040204020203" pitchFamily="34" charset="0"/>
              </a:rPr>
              <a:t> </a:t>
            </a:r>
          </a:p>
          <a:p>
            <a:r>
              <a:rPr lang="en-US" sz="3200" u="sng" dirty="0">
                <a:latin typeface="Segoe UI" panose="020B0502040204020203" pitchFamily="34" charset="0"/>
                <a:cs typeface="Segoe UI" panose="020B0502040204020203" pitchFamily="34" charset="0"/>
                <a:hlinkClick r:id="rId4"/>
              </a:rPr>
              <a:t>Appeals | KanCare</a:t>
            </a:r>
            <a:endParaRPr lang="en-US" sz="3200" dirty="0">
              <a:latin typeface="Segoe UI" panose="020B0502040204020203" pitchFamily="34" charset="0"/>
              <a:cs typeface="Segoe UI" panose="020B0502040204020203" pitchFamily="34" charset="0"/>
            </a:endParaRPr>
          </a:p>
          <a:p>
            <a:r>
              <a:rPr lang="en-US" sz="3200" dirty="0">
                <a:latin typeface="Segoe UI" panose="020B0502040204020203" pitchFamily="34" charset="0"/>
                <a:cs typeface="Segoe UI" panose="020B0502040204020203" pitchFamily="34" charset="0"/>
              </a:rPr>
              <a:t> </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C66811A9-E3AC-B070-842F-AEDED6A5F651}"/>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3 – State Fair Hearing - OAH</a:t>
            </a:r>
          </a:p>
        </p:txBody>
      </p:sp>
    </p:spTree>
    <p:extLst>
      <p:ext uri="{BB962C8B-B14F-4D97-AF65-F5344CB8AC3E}">
        <p14:creationId xmlns:p14="http://schemas.microsoft.com/office/powerpoint/2010/main" val="34886519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D0A2E-FB3E-B921-C81A-70691ED08E0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166DE22-3474-B51F-261C-55798AE5A0C7}"/>
              </a:ext>
            </a:extLst>
          </p:cNvPr>
          <p:cNvSpPr txBox="1"/>
          <p:nvPr/>
        </p:nvSpPr>
        <p:spPr>
          <a:xfrm>
            <a:off x="769257" y="1785258"/>
            <a:ext cx="16634324" cy="6401753"/>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State Fair Hearing - OAH (Office of Administrative Hearings) – Continued </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Other helpful tips regarding OAH</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You may have an attorney represent you at the State Fair Hearing with OAH.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attorney will be at your expense. If you hire an attorney, he or she must be licensed in Kansas.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you request services from DRC, DRC may assign an attorney to you at no charge, depending the facts, the law and various other factors.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most frequent mistake made by individuals is failing to read the notices and documents issued as part of the state fair hearing process.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notices and documents will have deadlines. Read everything you receive very carefully.</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89DDC759-D489-0DAF-B345-C39AF0411C22}"/>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3 – State Fair Hearing - OAH</a:t>
            </a:r>
          </a:p>
        </p:txBody>
      </p:sp>
      <p:sp>
        <p:nvSpPr>
          <p:cNvPr id="2" name="AutoShape 2">
            <a:extLst>
              <a:ext uri="{FF2B5EF4-FFF2-40B4-BE49-F238E27FC236}">
                <a16:creationId xmlns:a16="http://schemas.microsoft.com/office/drawing/2014/main" id="{C22D7EFC-EF5B-2BC6-664A-F52D2D129975}"/>
              </a:ext>
            </a:extLst>
          </p:cNvPr>
          <p:cNvSpPr/>
          <p:nvPr/>
        </p:nvSpPr>
        <p:spPr>
          <a:xfrm>
            <a:off x="9412" y="9578623"/>
            <a:ext cx="18278588" cy="1416753"/>
          </a:xfrm>
          <a:prstGeom prst="rect">
            <a:avLst/>
          </a:prstGeom>
          <a:solidFill>
            <a:srgbClr val="D07326"/>
          </a:solidFill>
        </p:spPr>
        <p:txBody>
          <a:bodyPr/>
          <a:lstStyle/>
          <a:p>
            <a:endParaRPr lang="en-US"/>
          </a:p>
        </p:txBody>
      </p:sp>
    </p:spTree>
    <p:extLst>
      <p:ext uri="{BB962C8B-B14F-4D97-AF65-F5344CB8AC3E}">
        <p14:creationId xmlns:p14="http://schemas.microsoft.com/office/powerpoint/2010/main" val="3135902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005E9-CE33-C37B-03AA-EBC51C5F122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C52C1D0-4168-7DAD-F756-E93BAF1EF24A}"/>
              </a:ext>
            </a:extLst>
          </p:cNvPr>
          <p:cNvSpPr txBox="1"/>
          <p:nvPr/>
        </p:nvSpPr>
        <p:spPr>
          <a:xfrm>
            <a:off x="769257" y="1785258"/>
            <a:ext cx="16634324" cy="9356408"/>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#2 – State Fair Hearing - OAH (Office of Administrative Hearings) – Continued </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Other helpful tips regarding OAH - Continued</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Contact the Disability Rights Center of Kansas if you are a person with a disability and you want advice or help regarding your Stare Fair Hearing with OAH.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If it’s a disability rights issue covered under one of DRC Kansas’ case priorities, and there is sufficient time to advise you, then at a minimum we will provide you with free legal advice and an individual “self-advocacy plan” to help you hopefully get the issue resolved.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In some cases, we may advocate with a third party regarding your issue, like advocating with the MCO for your services.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For a limited number cases with good facts and law regarding the underlying case, we many potentially provide free legal representation before the Office of Administrative Hearings (OAH) on your case.  </a:t>
            </a:r>
          </a:p>
          <a:p>
            <a:endParaRPr lang="en-US" sz="3200" dirty="0">
              <a:latin typeface="Segoe UI" panose="020B0502040204020203" pitchFamily="34" charset="0"/>
              <a:cs typeface="Segoe UI" panose="020B0502040204020203" pitchFamily="34" charset="0"/>
            </a:endParaRPr>
          </a:p>
          <a:p>
            <a:r>
              <a:rPr lang="en-US" sz="3200" dirty="0">
                <a:latin typeface="Segoe UI" panose="020B0502040204020203" pitchFamily="34" charset="0"/>
                <a:cs typeface="Segoe UI" panose="020B0502040204020203" pitchFamily="34" charset="0"/>
              </a:rPr>
              <a:t>For More Information Go to the Following Websites </a:t>
            </a:r>
          </a:p>
          <a:p>
            <a:r>
              <a:rPr lang="en-US" sz="3200" u="sng" dirty="0">
                <a:latin typeface="Segoe UI" panose="020B0502040204020203" pitchFamily="34" charset="0"/>
                <a:cs typeface="Segoe UI" panose="020B0502040204020203" pitchFamily="34" charset="0"/>
                <a:hlinkClick r:id="rId3"/>
              </a:rPr>
              <a:t>Grievances | KanCare</a:t>
            </a:r>
            <a:endParaRPr lang="en-US" sz="3200" dirty="0">
              <a:latin typeface="Segoe UI" panose="020B0502040204020203" pitchFamily="34" charset="0"/>
              <a:cs typeface="Segoe UI" panose="020B0502040204020203" pitchFamily="34" charset="0"/>
            </a:endParaRPr>
          </a:p>
          <a:p>
            <a:r>
              <a:rPr lang="en-US" sz="3200" u="sng" dirty="0">
                <a:latin typeface="Segoe UI" panose="020B0502040204020203" pitchFamily="34" charset="0"/>
                <a:cs typeface="Segoe UI" panose="020B0502040204020203" pitchFamily="34" charset="0"/>
                <a:hlinkClick r:id="rId4"/>
              </a:rPr>
              <a:t>Appeals | KanCare</a:t>
            </a:r>
            <a:endParaRPr lang="en-US" sz="3200" dirty="0">
              <a:latin typeface="Segoe UI" panose="020B0502040204020203" pitchFamily="34" charset="0"/>
              <a:cs typeface="Segoe UI" panose="020B0502040204020203" pitchFamily="34" charset="0"/>
            </a:endParaRPr>
          </a:p>
          <a:p>
            <a:r>
              <a:rPr lang="en-US" sz="3200" dirty="0">
                <a:latin typeface="Segoe UI" panose="020B0502040204020203" pitchFamily="34" charset="0"/>
                <a:cs typeface="Segoe UI" panose="020B0502040204020203" pitchFamily="34" charset="0"/>
              </a:rPr>
              <a:t> </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90BF9BB1-208C-CDA3-B1FE-0D957D75E129}"/>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Step 3 – State Fair Hearing - OAH</a:t>
            </a:r>
          </a:p>
        </p:txBody>
      </p:sp>
    </p:spTree>
    <p:extLst>
      <p:ext uri="{BB962C8B-B14F-4D97-AF65-F5344CB8AC3E}">
        <p14:creationId xmlns:p14="http://schemas.microsoft.com/office/powerpoint/2010/main" val="33338037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5406-C1BE-8DA2-3670-E8CA3D4D8FA9}"/>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49A78B1B-1A17-7E91-F175-2621FB79F011}"/>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7E22F05D-068F-6F0E-B1F7-0C5A7560707E}"/>
              </a:ext>
            </a:extLst>
          </p:cNvPr>
          <p:cNvSpPr txBox="1"/>
          <p:nvPr/>
        </p:nvSpPr>
        <p:spPr>
          <a:xfrm>
            <a:off x="769257" y="1785258"/>
            <a:ext cx="16634324" cy="7755969"/>
          </a:xfrm>
          <a:prstGeom prst="rect">
            <a:avLst/>
          </a:prstGeom>
        </p:spPr>
        <p:txBody>
          <a:bodyPr wrap="square" lIns="0" tIns="0" rIns="0" bIns="0" rtlCol="0" anchor="t">
            <a:spAutoFit/>
          </a:bodyPr>
          <a:lstStyle/>
          <a:p>
            <a:r>
              <a:rPr lang="en-US" sz="4400" b="1" dirty="0">
                <a:latin typeface="Segoe UI" panose="020B0502040204020203" pitchFamily="34" charset="0"/>
                <a:cs typeface="Segoe UI" panose="020B0502040204020203" pitchFamily="34" charset="0"/>
              </a:rPr>
              <a:t>What is the Fair Housing Act (FHA)?</a:t>
            </a:r>
            <a:br>
              <a:rPr lang="en-US" sz="4400" dirty="0">
                <a:latin typeface="Segoe UI" panose="020B0502040204020203" pitchFamily="34" charset="0"/>
                <a:cs typeface="Segoe UI" panose="020B0502040204020203" pitchFamily="34" charset="0"/>
              </a:rPr>
            </a:br>
            <a:endParaRPr lang="en-US" sz="44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4400" dirty="0">
                <a:latin typeface="Segoe UI" panose="020B0502040204020203" pitchFamily="34" charset="0"/>
                <a:cs typeface="Segoe UI" panose="020B0502040204020203" pitchFamily="34" charset="0"/>
              </a:rPr>
              <a:t>The FHA is federal law originally passed in 1968 guaranteeing a number of rights for Americans to obtain and maintain suitable housing.   </a:t>
            </a:r>
          </a:p>
          <a:p>
            <a:pPr marL="457200" indent="-457200">
              <a:buFont typeface="Arial" panose="020B0604020202020204" pitchFamily="34" charset="0"/>
              <a:buChar char="•"/>
            </a:pPr>
            <a:endParaRPr lang="en-US" sz="44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4400" dirty="0">
                <a:latin typeface="Segoe UI" panose="020B0502040204020203" pitchFamily="34" charset="0"/>
                <a:cs typeface="Segoe UI" panose="020B0502040204020203" pitchFamily="34" charset="0"/>
              </a:rPr>
              <a:t>In 1988 the FHA was </a:t>
            </a:r>
            <a:r>
              <a:rPr lang="en-US" sz="4400" b="1" u="sng" dirty="0">
                <a:latin typeface="Segoe UI" panose="020B0502040204020203" pitchFamily="34" charset="0"/>
                <a:cs typeface="Segoe UI" panose="020B0502040204020203" pitchFamily="34" charset="0"/>
              </a:rPr>
              <a:t>amended to include the right for a person with disabilities</a:t>
            </a:r>
            <a:r>
              <a:rPr lang="en-US" sz="4400" dirty="0">
                <a:latin typeface="Segoe UI" panose="020B0502040204020203" pitchFamily="34" charset="0"/>
                <a:cs typeface="Segoe UI" panose="020B0502040204020203" pitchFamily="34" charset="0"/>
              </a:rPr>
              <a:t> to seek, obtain, and maintain housing </a:t>
            </a:r>
            <a:r>
              <a:rPr lang="en-US" sz="4400" b="1" u="sng" dirty="0">
                <a:latin typeface="Segoe UI" panose="020B0502040204020203" pitchFamily="34" charset="0"/>
                <a:cs typeface="Segoe UI" panose="020B0502040204020203" pitchFamily="34" charset="0"/>
              </a:rPr>
              <a:t>free from discrimination based on their physical and/or mental disability.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B718FB4D-3AAD-DEC7-22B1-C911E54D1A1D}"/>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Fair Housing Act</a:t>
            </a:r>
          </a:p>
        </p:txBody>
      </p:sp>
    </p:spTree>
    <p:extLst>
      <p:ext uri="{BB962C8B-B14F-4D97-AF65-F5344CB8AC3E}">
        <p14:creationId xmlns:p14="http://schemas.microsoft.com/office/powerpoint/2010/main" val="37157893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79FBB-25BA-6CB2-4C8B-329AFA1C2DC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D4BA6118-C34C-5C07-B352-49CA8E642348}"/>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4C9B085B-D3A3-BE8B-9D38-5BFD3DB35CAC}"/>
              </a:ext>
            </a:extLst>
          </p:cNvPr>
          <p:cNvSpPr txBox="1"/>
          <p:nvPr/>
        </p:nvSpPr>
        <p:spPr>
          <a:xfrm>
            <a:off x="769257" y="1785258"/>
            <a:ext cx="16634324" cy="9848850"/>
          </a:xfrm>
          <a:prstGeom prst="rect">
            <a:avLst/>
          </a:prstGeom>
        </p:spPr>
        <p:txBody>
          <a:bodyPr wrap="square" lIns="0" tIns="0" rIns="0" bIns="0" rtlCol="0" anchor="t">
            <a:spAutoFit/>
          </a:bodyPr>
          <a:lstStyle/>
          <a:p>
            <a:r>
              <a:rPr lang="en-US" sz="3200" b="1" dirty="0"/>
              <a:t>What Is Considered “Discrimination Based on Disability” Under the FHA?</a:t>
            </a:r>
          </a:p>
          <a:p>
            <a:pPr marL="457200" indent="-457200">
              <a:buFont typeface="Arial" panose="020B0604020202020204" pitchFamily="34" charset="0"/>
              <a:buChar char="•"/>
            </a:pPr>
            <a:r>
              <a:rPr lang="en-US" sz="3600" dirty="0"/>
              <a:t>Refusing to make reasonable modifications of existing premises when needed for the person with a disability. </a:t>
            </a:r>
          </a:p>
          <a:p>
            <a:pPr marL="914400" lvl="1" indent="-457200">
              <a:buFont typeface="Arial" panose="020B0604020202020204" pitchFamily="34" charset="0"/>
              <a:buChar char="•"/>
            </a:pPr>
            <a:r>
              <a:rPr lang="en-US" sz="3200" dirty="0"/>
              <a:t>Note: landlord can require as a precondition to the modification that the renter agrees to restore the interior to its prior condition </a:t>
            </a:r>
          </a:p>
          <a:p>
            <a:pPr marL="457200" indent="-457200">
              <a:buFont typeface="Arial" panose="020B0604020202020204" pitchFamily="34" charset="0"/>
              <a:buChar char="•"/>
            </a:pPr>
            <a:r>
              <a:rPr lang="en-US" sz="3600" dirty="0"/>
              <a:t>Refusing to make reasonable accommodations in rules, policies, practices, or services.</a:t>
            </a:r>
          </a:p>
          <a:p>
            <a:endParaRPr lang="en-US" sz="3600" dirty="0"/>
          </a:p>
          <a:p>
            <a:pPr marL="457200" indent="-457200">
              <a:buFont typeface="Arial" panose="020B0604020202020204" pitchFamily="34" charset="0"/>
              <a:buChar char="•"/>
            </a:pPr>
            <a:r>
              <a:rPr lang="en-US" sz="3600" dirty="0"/>
              <a:t>Failure to design and construct multifamily dwellings so that:</a:t>
            </a:r>
          </a:p>
          <a:p>
            <a:pPr marL="914400" lvl="1" indent="-457200">
              <a:buFont typeface="Arial" panose="020B0604020202020204" pitchFamily="34" charset="0"/>
              <a:buChar char="•"/>
            </a:pPr>
            <a:r>
              <a:rPr lang="en-US" sz="3600" dirty="0"/>
              <a:t>Common areas are readily accessible to and usable by people with disabilities </a:t>
            </a:r>
          </a:p>
          <a:p>
            <a:pPr marL="914400" lvl="1" indent="-457200">
              <a:buFont typeface="Arial" panose="020B0604020202020204" pitchFamily="34" charset="0"/>
              <a:buChar char="•"/>
            </a:pPr>
            <a:r>
              <a:rPr lang="en-US" sz="3600" dirty="0"/>
              <a:t>All the doors allow a wheelchair to pass through </a:t>
            </a:r>
          </a:p>
          <a:p>
            <a:pPr marL="914400" lvl="1" indent="-457200">
              <a:buFont typeface="Arial" panose="020B0604020202020204" pitchFamily="34" charset="0"/>
              <a:buChar char="•"/>
            </a:pPr>
            <a:r>
              <a:rPr lang="en-US" sz="3600" dirty="0"/>
              <a:t>The premises contains the following features of adaptive design:</a:t>
            </a:r>
          </a:p>
          <a:p>
            <a:pPr marL="1371600" lvl="2" indent="-457200">
              <a:buFont typeface="Arial" panose="020B0604020202020204" pitchFamily="34" charset="0"/>
              <a:buChar char="•"/>
            </a:pPr>
            <a:r>
              <a:rPr lang="en-US" sz="3200" dirty="0"/>
              <a:t>An accessible route into and through the dwelling</a:t>
            </a:r>
          </a:p>
          <a:p>
            <a:pPr marL="1371600" lvl="2" indent="-457200">
              <a:buFont typeface="Arial" panose="020B0604020202020204" pitchFamily="34" charset="0"/>
              <a:buChar char="•"/>
            </a:pPr>
            <a:r>
              <a:rPr lang="en-US" sz="3200" dirty="0"/>
              <a:t>Accessible locations for all light switches, electrical outlets, thermostats, etc. </a:t>
            </a:r>
          </a:p>
          <a:p>
            <a:pPr marL="1371600" lvl="2" indent="-457200">
              <a:buFont typeface="Arial" panose="020B0604020202020204" pitchFamily="34" charset="0"/>
              <a:buChar char="•"/>
            </a:pPr>
            <a:r>
              <a:rPr lang="en-US" sz="3200" dirty="0"/>
              <a:t>Reinforcements in bathroom walls to allow later installation of grab bars</a:t>
            </a:r>
          </a:p>
          <a:p>
            <a:pPr marL="1371600" lvl="2" indent="-457200">
              <a:buFont typeface="Arial" panose="020B0604020202020204" pitchFamily="34" charset="0"/>
              <a:buChar char="•"/>
            </a:pPr>
            <a:r>
              <a:rPr lang="en-US" sz="3200" dirty="0"/>
              <a:t>Kitchens &amp; bathrooms that are useable by someone who uses a wheelchair.</a:t>
            </a:r>
          </a:p>
          <a:p>
            <a:r>
              <a:rPr lang="en-US" sz="3200" dirty="0"/>
              <a:t> </a:t>
            </a:r>
          </a:p>
          <a:p>
            <a:pPr marL="457200" indent="-457200">
              <a:buFont typeface="Arial" panose="020B0604020202020204" pitchFamily="34" charset="0"/>
              <a:buChar char="•"/>
            </a:pPr>
            <a:endParaRPr lang="en-US" sz="3200" dirty="0">
              <a:latin typeface="Segoe UI" panose="020B0502040204020203" pitchFamily="34" charset="0"/>
              <a:cs typeface="Segoe UI" panose="020B0502040204020203" pitchFamily="34" charset="0"/>
            </a:endParaRPr>
          </a:p>
          <a:p>
            <a:r>
              <a:rPr lang="en-US" sz="3200" b="1" dirty="0">
                <a:latin typeface="Segoe UI" panose="020B0502040204020203" pitchFamily="34" charset="0"/>
                <a:cs typeface="Segoe UI" panose="020B0502040204020203" pitchFamily="34" charset="0"/>
              </a:rPr>
              <a:t> </a:t>
            </a:r>
            <a:endParaRPr lang="en-US" sz="3200" dirty="0">
              <a:latin typeface="Segoe UI" panose="020B0502040204020203" pitchFamily="34" charset="0"/>
              <a:cs typeface="Segoe UI" panose="020B0502040204020203" pitchFamily="34" charset="0"/>
            </a:endParaRP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C572270B-5D4D-28E8-AEE5-5ACD8BDA0477}"/>
              </a:ext>
            </a:extLst>
          </p:cNvPr>
          <p:cNvSpPr txBox="1"/>
          <p:nvPr/>
        </p:nvSpPr>
        <p:spPr>
          <a:xfrm>
            <a:off x="544348" y="434548"/>
            <a:ext cx="16252395" cy="1031821"/>
          </a:xfrm>
          <a:prstGeom prst="rect">
            <a:avLst/>
          </a:prstGeom>
        </p:spPr>
        <p:txBody>
          <a:bodyPr wrap="square" lIns="0" tIns="0" rIns="0" bIns="0" rtlCol="0" anchor="t">
            <a:spAutoFit/>
          </a:bodyPr>
          <a:lstStyle/>
          <a:p>
            <a:pPr marL="0" lvl="0" indent="0">
              <a:lnSpc>
                <a:spcPts val="8840"/>
              </a:lnSpc>
              <a:spcBef>
                <a:spcPct val="0"/>
              </a:spcBef>
            </a:pPr>
            <a:r>
              <a:rPr lang="en-US" sz="6400" spc="-68" dirty="0">
                <a:solidFill>
                  <a:srgbClr val="1D2850"/>
                </a:solidFill>
                <a:latin typeface="Playfair Display Black"/>
              </a:rPr>
              <a:t>FHA – What is Prohibited Discrimination</a:t>
            </a:r>
          </a:p>
        </p:txBody>
      </p:sp>
    </p:spTree>
    <p:extLst>
      <p:ext uri="{BB962C8B-B14F-4D97-AF65-F5344CB8AC3E}">
        <p14:creationId xmlns:p14="http://schemas.microsoft.com/office/powerpoint/2010/main" val="40773064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11BA7-2828-6F3F-DE03-870B570BE581}"/>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51CE2034-3C7B-A5D4-CE65-F86F18B8E5F0}"/>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B715B700-46AB-AA13-2648-328B38D2A8E4}"/>
              </a:ext>
            </a:extLst>
          </p:cNvPr>
          <p:cNvSpPr txBox="1"/>
          <p:nvPr/>
        </p:nvSpPr>
        <p:spPr>
          <a:xfrm>
            <a:off x="769257" y="1785258"/>
            <a:ext cx="16634324" cy="8433078"/>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Potential Reasonable Accommodations under FHA are: </a:t>
            </a:r>
            <a:r>
              <a:rPr lang="en-US" sz="3600" dirty="0">
                <a:latin typeface="Segoe UI" panose="020B0502040204020203" pitchFamily="34" charset="0"/>
                <a:cs typeface="Segoe UI" panose="020B0502040204020203" pitchFamily="34" charset="0"/>
              </a:rPr>
              <a:t>things that are needed to help a person with disability obtain effective, useable housing. </a:t>
            </a: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When renting, this typically means relatively simple (“reasonable”) modifications to a residence or to the terms of a lease/rental agreement.  Examples: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lease agreement with larger text for a visual impairment,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the installation grab bars in the bathroom</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allowance of a service or emotional support animal without being subject to a property’s normal rules regarding pets.</a:t>
            </a:r>
          </a:p>
          <a:p>
            <a:r>
              <a:rPr lang="en-US" sz="3200" dirty="0">
                <a:latin typeface="Segoe UI" panose="020B0502040204020203" pitchFamily="34" charset="0"/>
                <a:cs typeface="Segoe UI" panose="020B0502040204020203" pitchFamily="34" charset="0"/>
              </a:rPr>
              <a:t> </a:t>
            </a: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FHA defines a reasonable modification as one where it “may be necessary to afford such person full enjoyment of the premises” (42 U.S.C. § 3604(f)(3)(A)).   </a:t>
            </a: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Ex: if the doorway is wide enough for a </a:t>
            </a:r>
            <a:r>
              <a:rPr lang="en-US" sz="3600" dirty="0" err="1">
                <a:latin typeface="Segoe UI" panose="020B0502040204020203" pitchFamily="34" charset="0"/>
                <a:cs typeface="Segoe UI" panose="020B0502040204020203" pitchFamily="34" charset="0"/>
              </a:rPr>
              <a:t>weelchair</a:t>
            </a:r>
            <a:r>
              <a:rPr lang="en-US" sz="3600" dirty="0">
                <a:latin typeface="Segoe UI" panose="020B0502040204020203" pitchFamily="34" charset="0"/>
                <a:cs typeface="Segoe UI" panose="020B0502040204020203" pitchFamily="34" charset="0"/>
              </a:rPr>
              <a:t> to pass through, asking to widen it further or asking for other major structural alterations </a:t>
            </a:r>
            <a:r>
              <a:rPr lang="en-US" sz="3600" i="1" dirty="0">
                <a:latin typeface="Segoe UI" panose="020B0502040204020203" pitchFamily="34" charset="0"/>
                <a:cs typeface="Segoe UI" panose="020B0502040204020203" pitchFamily="34" charset="0"/>
              </a:rPr>
              <a:t>may not be considered a reasonable</a:t>
            </a:r>
            <a:r>
              <a:rPr lang="en-US" sz="3600" dirty="0">
                <a:latin typeface="Segoe UI" panose="020B0502040204020203" pitchFamily="34" charset="0"/>
                <a:cs typeface="Segoe UI" panose="020B0502040204020203" pitchFamily="34" charset="0"/>
              </a:rPr>
              <a:t> modification / accommodation with a rental property.    </a:t>
            </a:r>
          </a:p>
          <a:p>
            <a:r>
              <a:rPr lang="en-US" sz="3200" dirty="0">
                <a:latin typeface="Segoe UI" panose="020B0502040204020203" pitchFamily="34" charset="0"/>
                <a:cs typeface="Segoe UI" panose="020B0502040204020203" pitchFamily="34" charset="0"/>
              </a:rPr>
              <a:t> </a:t>
            </a:r>
          </a:p>
          <a:p>
            <a:r>
              <a:rPr lang="en-US" sz="3200" dirty="0">
                <a:latin typeface="Segoe UI" panose="020B0502040204020203" pitchFamily="34" charset="0"/>
                <a:cs typeface="Segoe UI" panose="020B0502040204020203" pitchFamily="34" charset="0"/>
              </a:rPr>
              <a:t>	</a:t>
            </a:r>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ADE11F14-E966-FC02-72C2-B7A9A35BD3E4}"/>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FHA – What is a Reasonable Accommodation </a:t>
            </a:r>
          </a:p>
        </p:txBody>
      </p:sp>
    </p:spTree>
    <p:extLst>
      <p:ext uri="{BB962C8B-B14F-4D97-AF65-F5344CB8AC3E}">
        <p14:creationId xmlns:p14="http://schemas.microsoft.com/office/powerpoint/2010/main" val="18269487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BC803-7DF3-7BE1-7570-2423B10851C8}"/>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2225EC5A-1BC6-5CA4-681D-868DC9811A69}"/>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82392FE6-CE30-9354-C4B1-DBBE0E543E1B}"/>
              </a:ext>
            </a:extLst>
          </p:cNvPr>
          <p:cNvSpPr txBox="1"/>
          <p:nvPr/>
        </p:nvSpPr>
        <p:spPr>
          <a:xfrm>
            <a:off x="769257" y="1785258"/>
            <a:ext cx="16634324" cy="7879080"/>
          </a:xfrm>
          <a:prstGeom prst="rect">
            <a:avLst/>
          </a:prstGeom>
        </p:spPr>
        <p:txBody>
          <a:bodyPr wrap="square" lIns="0" tIns="0" rIns="0" bIns="0" rtlCol="0" anchor="t">
            <a:spAutoFit/>
          </a:bodyPr>
          <a:lstStyle/>
          <a:p>
            <a:r>
              <a:rPr lang="en-US" sz="3200" b="1" dirty="0">
                <a:latin typeface="Segoe UI" panose="020B0502040204020203" pitchFamily="34" charset="0"/>
                <a:cs typeface="Segoe UI" panose="020B0502040204020203" pitchFamily="34" charset="0"/>
              </a:rPr>
              <a:t>A Note About Emotional Support Animals and FHA:</a:t>
            </a:r>
            <a:endParaRPr lang="en-US" sz="3200" dirty="0">
              <a:latin typeface="Segoe UI" panose="020B0502040204020203" pitchFamily="34" charset="0"/>
              <a:cs typeface="Segoe UI" panose="020B0502040204020203" pitchFamily="34" charset="0"/>
            </a:endParaRPr>
          </a:p>
          <a:p>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Emotional support animals are not explicitly referred to in the FHA </a:t>
            </a: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But, in 2013 the Department of Housing and Urban Development (HUD) released a memo making crystal clear that an emotional support animal is a reasonable accommodation: </a:t>
            </a:r>
          </a:p>
          <a:p>
            <a:pPr marL="914400" lvl="1"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“persons with disabilities may request a reasonable accommodation under both the FHA and Section 504 of the Rehabilitation Act” and that the emotional support animal provision applies “to all housing providers covered by the FHA.” (FHEO-2013-01).  </a:t>
            </a:r>
          </a:p>
          <a:p>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HUD has also included discrimination against individuals with emotional support animals with the same protections of discrimination against individuals with other types of recognized service animals, such as seeing-eye dogs.</a:t>
            </a:r>
          </a:p>
          <a:p>
            <a:endParaRPr lang="en-US" sz="32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200" dirty="0">
                <a:latin typeface="Segoe UI" panose="020B0502040204020203" pitchFamily="34" charset="0"/>
                <a:cs typeface="Segoe UI" panose="020B0502040204020203" pitchFamily="34" charset="0"/>
              </a:rPr>
              <a:t>Service Animals are protected by the American’s with Disabilities Act (ADA) and must generally be allowed in all places of public accommodation, including housing.   </a:t>
            </a:r>
          </a:p>
          <a:p>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5C84D308-FCDF-BA3F-4DD0-9556612FCC35}"/>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FHA – Emotional Support Animals </a:t>
            </a:r>
          </a:p>
        </p:txBody>
      </p:sp>
    </p:spTree>
    <p:extLst>
      <p:ext uri="{BB962C8B-B14F-4D97-AF65-F5344CB8AC3E}">
        <p14:creationId xmlns:p14="http://schemas.microsoft.com/office/powerpoint/2010/main" val="15791793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BC21A-1EF0-B7F0-4486-5BC30848438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96450C1D-1FD1-AA13-6EF6-8568C1F120F7}"/>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C15FF9B3-5C6A-E8EB-5BAA-14F66B99A08B}"/>
              </a:ext>
            </a:extLst>
          </p:cNvPr>
          <p:cNvSpPr txBox="1"/>
          <p:nvPr/>
        </p:nvSpPr>
        <p:spPr>
          <a:xfrm>
            <a:off x="769257" y="1785258"/>
            <a:ext cx="16634324" cy="7755969"/>
          </a:xfrm>
          <a:prstGeom prst="rect">
            <a:avLst/>
          </a:prstGeom>
        </p:spPr>
        <p:txBody>
          <a:bodyPr wrap="square" lIns="0" tIns="0" rIns="0" bIns="0" rtlCol="0" anchor="t">
            <a:spAutoFit/>
          </a:bodyPr>
          <a:lstStyle/>
          <a:p>
            <a:r>
              <a:rPr lang="en-US" sz="3600" b="1" dirty="0">
                <a:latin typeface="Segoe UI" panose="020B0502040204020203" pitchFamily="34" charset="0"/>
                <a:cs typeface="Segoe UI" panose="020B0502040204020203" pitchFamily="34" charset="0"/>
              </a:rPr>
              <a:t>How to Get Reasonable Accommodations under FHA</a:t>
            </a:r>
            <a:endParaRPr lang="en-US" sz="3600" dirty="0">
              <a:latin typeface="Segoe UI" panose="020B0502040204020203" pitchFamily="34" charset="0"/>
              <a:cs typeface="Segoe UI" panose="020B0502040204020203" pitchFamily="34" charset="0"/>
            </a:endParaRPr>
          </a:p>
          <a:p>
            <a:endParaRPr lang="en-US" sz="3600" dirty="0">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Request the reasonable accommodation in writing</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Keep a copy for yourself</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Be specific – write down exactly what accommodation you need and why.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only medical info you have to provide is what is necessary to establish that your disability requires a particular accommodation.  </a:t>
            </a: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The landlord may ask for something submitted by a doctor as proof.  It is fine to do that. </a:t>
            </a:r>
          </a:p>
          <a:p>
            <a:endParaRPr lang="en-US" sz="3600" dirty="0">
              <a:highlight>
                <a:srgbClr val="FFFF00"/>
              </a:highlight>
              <a:latin typeface="Segoe UI" panose="020B0502040204020203" pitchFamily="34" charset="0"/>
              <a:cs typeface="Segoe UI" panose="020B0502040204020203" pitchFamily="34" charset="0"/>
            </a:endParaRPr>
          </a:p>
          <a:p>
            <a:pPr marL="571500" indent="-571500">
              <a:buFont typeface="Arial" panose="020B0604020202020204" pitchFamily="34" charset="0"/>
              <a:buChar char="•"/>
            </a:pPr>
            <a:r>
              <a:rPr lang="en-US" sz="3600" dirty="0">
                <a:latin typeface="Segoe UI" panose="020B0502040204020203" pitchFamily="34" charset="0"/>
                <a:cs typeface="Segoe UI" panose="020B0502040204020203" pitchFamily="34" charset="0"/>
              </a:rPr>
              <a:t>Note: the landlord does not have to do the modification at their own expense, and they may charge you for the modification or require you to facilitate it yourself.  They also may require that you undo the modification at the end of your lease as part of the process of moving out. </a:t>
            </a:r>
            <a:endParaRPr lang="en-US" sz="3200" b="1" dirty="0">
              <a:latin typeface="Segoe UI" panose="020B0502040204020203" pitchFamily="34" charset="0"/>
              <a:cs typeface="Segoe UI" panose="020B0502040204020203" pitchFamily="34" charset="0"/>
            </a:endParaRPr>
          </a:p>
        </p:txBody>
      </p:sp>
      <p:sp>
        <p:nvSpPr>
          <p:cNvPr id="7" name="TextBox 7">
            <a:extLst>
              <a:ext uri="{FF2B5EF4-FFF2-40B4-BE49-F238E27FC236}">
                <a16:creationId xmlns:a16="http://schemas.microsoft.com/office/drawing/2014/main" id="{1706E9BD-10B0-F300-9952-65EE3860910D}"/>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FHA – Getting Reasonable Accommodations</a:t>
            </a:r>
          </a:p>
        </p:txBody>
      </p:sp>
    </p:spTree>
    <p:extLst>
      <p:ext uri="{BB962C8B-B14F-4D97-AF65-F5344CB8AC3E}">
        <p14:creationId xmlns:p14="http://schemas.microsoft.com/office/powerpoint/2010/main" val="2956098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F1DCD-325E-7C45-38AB-9BD3F58C7FF5}"/>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1670C1D1-B560-A4B4-4BD0-E5CF498F47AC}"/>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4D5899DC-6823-57DA-DAF5-C629DD89019D}"/>
              </a:ext>
            </a:extLst>
          </p:cNvPr>
          <p:cNvSpPr txBox="1"/>
          <p:nvPr/>
        </p:nvSpPr>
        <p:spPr>
          <a:xfrm>
            <a:off x="769257" y="1785258"/>
            <a:ext cx="16634324" cy="7263527"/>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File complaint with Kansas Human Rights Commission (KHRC) and/or the federal Department of Housing and Urban Development (HUD).</a:t>
            </a:r>
          </a:p>
          <a:p>
            <a:pPr marL="457200" indent="-4572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Note: deadline to file a KHRC or HUD complaint is typically at most one year from the </a:t>
            </a:r>
            <a:r>
              <a:rPr lang="en-US" sz="4000" u="sng" dirty="0">
                <a:latin typeface="Segoe UI" panose="020B0502040204020203" pitchFamily="34" charset="0"/>
                <a:cs typeface="Segoe UI" panose="020B0502040204020203" pitchFamily="34" charset="0"/>
              </a:rPr>
              <a:t>most recent discriminatory act</a:t>
            </a:r>
            <a:r>
              <a:rPr lang="en-US" sz="4000" dirty="0">
                <a:latin typeface="Segoe UI" panose="020B0502040204020203" pitchFamily="34" charset="0"/>
                <a:cs typeface="Segoe UI" panose="020B0502040204020203" pitchFamily="34" charset="0"/>
              </a:rPr>
              <a:t>. </a:t>
            </a:r>
          </a:p>
          <a:p>
            <a:pPr marL="457200" indent="-457200">
              <a:buFont typeface="Arial" panose="020B0604020202020204" pitchFamily="34" charset="0"/>
              <a:buChar char="•"/>
            </a:pPr>
            <a:endParaRPr lang="en-US" sz="4000" dirty="0">
              <a:latin typeface="Segoe UI" panose="020B0502040204020203" pitchFamily="34" charset="0"/>
              <a:cs typeface="Segoe UI" panose="020B0502040204020203" pitchFamily="34" charset="0"/>
            </a:endParaRPr>
          </a:p>
          <a:p>
            <a:pPr marL="914400" lvl="1"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Each discriminatory act EXTENDS the deadline of when you can file. </a:t>
            </a:r>
          </a:p>
          <a:p>
            <a:pPr marL="914400" lvl="1" indent="-457200">
              <a:buFont typeface="Arial" panose="020B0604020202020204" pitchFamily="34" charset="0"/>
              <a:buChar char="•"/>
            </a:pPr>
            <a:r>
              <a:rPr lang="en-US" sz="4000" dirty="0">
                <a:latin typeface="Segoe UI" panose="020B0502040204020203" pitchFamily="34" charset="0"/>
                <a:cs typeface="Segoe UI" panose="020B0502040204020203" pitchFamily="34" charset="0"/>
              </a:rPr>
              <a:t>If the issue has already resulted in an eviction, or you have chosen to move out from the property based on the discriminatory act, the one-year deadline will be based on the most recent event (such as the eviction or move-out date).</a:t>
            </a:r>
          </a:p>
          <a:p>
            <a:r>
              <a:rPr lang="en-US" sz="3200" dirty="0">
                <a:latin typeface="Segoe UI" panose="020B0502040204020203" pitchFamily="34" charset="0"/>
                <a:cs typeface="Segoe UI" panose="020B0502040204020203" pitchFamily="34" charset="0"/>
              </a:rPr>
              <a:t> </a:t>
            </a:r>
          </a:p>
        </p:txBody>
      </p:sp>
      <p:sp>
        <p:nvSpPr>
          <p:cNvPr id="7" name="TextBox 7">
            <a:extLst>
              <a:ext uri="{FF2B5EF4-FFF2-40B4-BE49-F238E27FC236}">
                <a16:creationId xmlns:a16="http://schemas.microsoft.com/office/drawing/2014/main" id="{962260F8-6CE4-1A6A-4CA0-A48541737222}"/>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FHA – What do if FHA Rights Violated?</a:t>
            </a:r>
          </a:p>
        </p:txBody>
      </p:sp>
    </p:spTree>
    <p:extLst>
      <p:ext uri="{BB962C8B-B14F-4D97-AF65-F5344CB8AC3E}">
        <p14:creationId xmlns:p14="http://schemas.microsoft.com/office/powerpoint/2010/main" val="1953618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EFF4-357C-9B42-BACD-73F5AB0F20FF}"/>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C42E0868-1DED-DE01-94A6-20539406E640}"/>
              </a:ext>
            </a:extLst>
          </p:cNvPr>
          <p:cNvSpPr/>
          <p:nvPr/>
        </p:nvSpPr>
        <p:spPr>
          <a:xfrm>
            <a:off x="9412" y="9578623"/>
            <a:ext cx="18278588" cy="1416753"/>
          </a:xfrm>
          <a:prstGeom prst="rect">
            <a:avLst/>
          </a:prstGeom>
          <a:solidFill>
            <a:srgbClr val="D07326"/>
          </a:solidFill>
        </p:spPr>
        <p:txBody>
          <a:bodyPr/>
          <a:lstStyle/>
          <a:p>
            <a:endParaRPr lang="en-US"/>
          </a:p>
        </p:txBody>
      </p:sp>
      <p:sp>
        <p:nvSpPr>
          <p:cNvPr id="5" name="TextBox 5">
            <a:extLst>
              <a:ext uri="{FF2B5EF4-FFF2-40B4-BE49-F238E27FC236}">
                <a16:creationId xmlns:a16="http://schemas.microsoft.com/office/drawing/2014/main" id="{D27A5088-0D03-9021-B7F4-6728EE2495BE}"/>
              </a:ext>
            </a:extLst>
          </p:cNvPr>
          <p:cNvSpPr txBox="1"/>
          <p:nvPr/>
        </p:nvSpPr>
        <p:spPr>
          <a:xfrm>
            <a:off x="769257" y="1785258"/>
            <a:ext cx="16634324" cy="6647974"/>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An investigator with KHRC may attempt to facilitate mediation or conciliation as a less formal, less contentious means of resolving an issue prior to conducting a full investigation.  </a:t>
            </a:r>
          </a:p>
          <a:p>
            <a:pPr marL="457200" indent="-457200">
              <a:buFont typeface="Arial" panose="020B0604020202020204" pitchFamily="34" charset="0"/>
              <a:buChar char="•"/>
            </a:pPr>
            <a:endParaRPr lang="en-US" sz="36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It is your choice whether or not to agree to this.  </a:t>
            </a:r>
          </a:p>
          <a:p>
            <a:pPr marL="457200" indent="-457200">
              <a:buFont typeface="Arial" panose="020B0604020202020204" pitchFamily="34" charset="0"/>
              <a:buChar char="•"/>
            </a:pPr>
            <a:endParaRPr lang="en-US" sz="36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An investigation into allegations of discrimination can in turn lead to a finding of probably cause and the agency will issue a “Right to Sue” letter, showing that you have fulfilled the initial remedy for such an allegation, and bolster a lawsuit.  </a:t>
            </a:r>
          </a:p>
          <a:p>
            <a:pPr marL="457200" indent="-457200">
              <a:buFont typeface="Arial" panose="020B0604020202020204" pitchFamily="34" charset="0"/>
              <a:buChar char="•"/>
            </a:pPr>
            <a:endParaRPr lang="en-US" sz="3600"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sz="3600" dirty="0">
                <a:latin typeface="Segoe UI" panose="020B0502040204020203" pitchFamily="34" charset="0"/>
                <a:cs typeface="Segoe UI" panose="020B0502040204020203" pitchFamily="34" charset="0"/>
              </a:rPr>
              <a:t>Or the complaint and investigation may persuade property management to reenter conciliation talks to avoid the costs of defending themselves in court.</a:t>
            </a:r>
          </a:p>
        </p:txBody>
      </p:sp>
      <p:sp>
        <p:nvSpPr>
          <p:cNvPr id="7" name="TextBox 7">
            <a:extLst>
              <a:ext uri="{FF2B5EF4-FFF2-40B4-BE49-F238E27FC236}">
                <a16:creationId xmlns:a16="http://schemas.microsoft.com/office/drawing/2014/main" id="{814D3B34-16A4-509D-A82B-52274FAF6FFF}"/>
              </a:ext>
            </a:extLst>
          </p:cNvPr>
          <p:cNvSpPr txBox="1"/>
          <p:nvPr/>
        </p:nvSpPr>
        <p:spPr>
          <a:xfrm>
            <a:off x="544348" y="434548"/>
            <a:ext cx="16252395" cy="1020216"/>
          </a:xfrm>
          <a:prstGeom prst="rect">
            <a:avLst/>
          </a:prstGeom>
        </p:spPr>
        <p:txBody>
          <a:bodyPr wrap="square" lIns="0" tIns="0" rIns="0" bIns="0" rtlCol="0" anchor="t">
            <a:spAutoFit/>
          </a:bodyPr>
          <a:lstStyle/>
          <a:p>
            <a:pPr marL="0" lvl="0" indent="0">
              <a:lnSpc>
                <a:spcPts val="8840"/>
              </a:lnSpc>
              <a:spcBef>
                <a:spcPct val="0"/>
              </a:spcBef>
            </a:pPr>
            <a:r>
              <a:rPr lang="en-US" sz="6000" spc="-68" dirty="0">
                <a:solidFill>
                  <a:srgbClr val="1D2850"/>
                </a:solidFill>
                <a:latin typeface="Playfair Display Black"/>
              </a:rPr>
              <a:t>FHA – Information on HUD &amp; KHRC </a:t>
            </a:r>
          </a:p>
        </p:txBody>
      </p:sp>
    </p:spTree>
    <p:extLst>
      <p:ext uri="{BB962C8B-B14F-4D97-AF65-F5344CB8AC3E}">
        <p14:creationId xmlns:p14="http://schemas.microsoft.com/office/powerpoint/2010/main" val="30753903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E0B47-D368-E694-0827-5315236F3239}"/>
            </a:ext>
          </a:extLst>
        </p:cNvPr>
        <p:cNvGrpSpPr/>
        <p:nvPr/>
      </p:nvGrpSpPr>
      <p:grpSpPr>
        <a:xfrm>
          <a:off x="0" y="0"/>
          <a:ext cx="0" cy="0"/>
          <a:chOff x="0" y="0"/>
          <a:chExt cx="0" cy="0"/>
        </a:xfrm>
      </p:grpSpPr>
      <p:sp>
        <p:nvSpPr>
          <p:cNvPr id="3" name="AutoShape 3">
            <a:extLst>
              <a:ext uri="{FF2B5EF4-FFF2-40B4-BE49-F238E27FC236}">
                <a16:creationId xmlns:a16="http://schemas.microsoft.com/office/drawing/2014/main" id="{1B42E586-5A58-C336-0139-C8709C273F2A}"/>
              </a:ext>
            </a:extLst>
          </p:cNvPr>
          <p:cNvSpPr/>
          <p:nvPr/>
        </p:nvSpPr>
        <p:spPr>
          <a:xfrm>
            <a:off x="8779463" y="0"/>
            <a:ext cx="9644330" cy="10287000"/>
          </a:xfrm>
          <a:prstGeom prst="rect">
            <a:avLst/>
          </a:prstGeom>
          <a:solidFill>
            <a:srgbClr val="D07326"/>
          </a:solidFill>
        </p:spPr>
        <p:txBody>
          <a:bodyPr/>
          <a:lstStyle/>
          <a:p>
            <a:endParaRPr lang="en-US"/>
          </a:p>
        </p:txBody>
      </p:sp>
      <p:grpSp>
        <p:nvGrpSpPr>
          <p:cNvPr id="4" name="Group 4">
            <a:extLst>
              <a:ext uri="{FF2B5EF4-FFF2-40B4-BE49-F238E27FC236}">
                <a16:creationId xmlns:a16="http://schemas.microsoft.com/office/drawing/2014/main" id="{E8295FDF-CEAF-FF42-74AA-7D2AED3EB54B}"/>
              </a:ext>
            </a:extLst>
          </p:cNvPr>
          <p:cNvGrpSpPr/>
          <p:nvPr/>
        </p:nvGrpSpPr>
        <p:grpSpPr>
          <a:xfrm>
            <a:off x="9144000" y="662906"/>
            <a:ext cx="8806130" cy="8887479"/>
            <a:chOff x="0" y="0"/>
            <a:chExt cx="2811652" cy="2837626"/>
          </a:xfrm>
        </p:grpSpPr>
        <p:sp>
          <p:nvSpPr>
            <p:cNvPr id="5" name="Freeform 5">
              <a:extLst>
                <a:ext uri="{FF2B5EF4-FFF2-40B4-BE49-F238E27FC236}">
                  <a16:creationId xmlns:a16="http://schemas.microsoft.com/office/drawing/2014/main" id="{33209A58-08E6-B6BA-AE5D-C3D21ED8EF8E}"/>
                </a:ext>
              </a:extLst>
            </p:cNvPr>
            <p:cNvSpPr/>
            <p:nvPr/>
          </p:nvSpPr>
          <p:spPr>
            <a:xfrm>
              <a:off x="0" y="0"/>
              <a:ext cx="2811652" cy="2837626"/>
            </a:xfrm>
            <a:custGeom>
              <a:avLst/>
              <a:gdLst/>
              <a:ahLst/>
              <a:cxnLst/>
              <a:rect l="l" t="t" r="r" b="b"/>
              <a:pathLst>
                <a:path w="2811652" h="2837626">
                  <a:moveTo>
                    <a:pt x="2687192" y="2837626"/>
                  </a:moveTo>
                  <a:lnTo>
                    <a:pt x="124460" y="2837626"/>
                  </a:lnTo>
                  <a:cubicBezTo>
                    <a:pt x="55880" y="2837626"/>
                    <a:pt x="0" y="2781746"/>
                    <a:pt x="0" y="2713166"/>
                  </a:cubicBezTo>
                  <a:lnTo>
                    <a:pt x="0" y="124460"/>
                  </a:lnTo>
                  <a:cubicBezTo>
                    <a:pt x="0" y="55880"/>
                    <a:pt x="55880" y="0"/>
                    <a:pt x="124460" y="0"/>
                  </a:cubicBezTo>
                  <a:lnTo>
                    <a:pt x="2687192" y="0"/>
                  </a:lnTo>
                  <a:cubicBezTo>
                    <a:pt x="2755772" y="0"/>
                    <a:pt x="2811652" y="55880"/>
                    <a:pt x="2811652" y="124460"/>
                  </a:cubicBezTo>
                  <a:lnTo>
                    <a:pt x="2811652" y="2713166"/>
                  </a:lnTo>
                  <a:cubicBezTo>
                    <a:pt x="2811652" y="2781746"/>
                    <a:pt x="2755772" y="2837626"/>
                    <a:pt x="2687192" y="2837626"/>
                  </a:cubicBezTo>
                  <a:close/>
                </a:path>
              </a:pathLst>
            </a:custGeom>
            <a:solidFill>
              <a:srgbClr val="FFFFFF"/>
            </a:solidFill>
          </p:spPr>
          <p:txBody>
            <a:bodyPr/>
            <a:lstStyle/>
            <a:p>
              <a:endParaRPr lang="en-US"/>
            </a:p>
          </p:txBody>
        </p:sp>
      </p:grpSp>
      <p:sp>
        <p:nvSpPr>
          <p:cNvPr id="6" name="Freeform 6">
            <a:extLst>
              <a:ext uri="{FF2B5EF4-FFF2-40B4-BE49-F238E27FC236}">
                <a16:creationId xmlns:a16="http://schemas.microsoft.com/office/drawing/2014/main" id="{51802127-C48C-3681-C8BA-25930732961D}"/>
              </a:ext>
            </a:extLst>
          </p:cNvPr>
          <p:cNvSpPr/>
          <p:nvPr/>
        </p:nvSpPr>
        <p:spPr>
          <a:xfrm>
            <a:off x="9497958" y="3683848"/>
            <a:ext cx="707916" cy="707916"/>
          </a:xfrm>
          <a:custGeom>
            <a:avLst/>
            <a:gdLst/>
            <a:ahLst/>
            <a:cxnLst/>
            <a:rect l="l" t="t" r="r" b="b"/>
            <a:pathLst>
              <a:path w="707916" h="707916">
                <a:moveTo>
                  <a:pt x="0" y="0"/>
                </a:moveTo>
                <a:lnTo>
                  <a:pt x="707915" y="0"/>
                </a:lnTo>
                <a:lnTo>
                  <a:pt x="707915" y="707916"/>
                </a:lnTo>
                <a:lnTo>
                  <a:pt x="0" y="7079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Rounded Rectangle 11">
            <a:extLst>
              <a:ext uri="{FF2B5EF4-FFF2-40B4-BE49-F238E27FC236}">
                <a16:creationId xmlns:a16="http://schemas.microsoft.com/office/drawing/2014/main" id="{1556E745-2F4C-2099-D784-96A4375BF9DF}"/>
              </a:ext>
            </a:extLst>
          </p:cNvPr>
          <p:cNvSpPr/>
          <p:nvPr/>
        </p:nvSpPr>
        <p:spPr>
          <a:xfrm rot="5400000">
            <a:off x="1482870" y="1070274"/>
            <a:ext cx="6561181" cy="670925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7">
            <a:extLst>
              <a:ext uri="{FF2B5EF4-FFF2-40B4-BE49-F238E27FC236}">
                <a16:creationId xmlns:a16="http://schemas.microsoft.com/office/drawing/2014/main" id="{FC499B82-BC14-3B82-2F1F-28DBE0ACDC39}"/>
              </a:ext>
            </a:extLst>
          </p:cNvPr>
          <p:cNvSpPr txBox="1"/>
          <p:nvPr/>
        </p:nvSpPr>
        <p:spPr>
          <a:xfrm>
            <a:off x="2070350" y="1769338"/>
            <a:ext cx="5820017" cy="5180905"/>
          </a:xfrm>
          <a:prstGeom prst="rect">
            <a:avLst/>
          </a:prstGeom>
        </p:spPr>
        <p:txBody>
          <a:bodyPr lIns="0" tIns="0" rIns="0" bIns="0" rtlCol="0" anchor="t">
            <a:spAutoFit/>
          </a:bodyPr>
          <a:lstStyle/>
          <a:p>
            <a:pPr>
              <a:lnSpc>
                <a:spcPts val="10088"/>
              </a:lnSpc>
            </a:pPr>
            <a:r>
              <a:rPr lang="en-US" sz="7750" spc="-77">
                <a:solidFill>
                  <a:srgbClr val="1D2850"/>
                </a:solidFill>
                <a:latin typeface="Playfair Display Black"/>
              </a:rPr>
              <a:t>How to </a:t>
            </a:r>
            <a:endParaRPr lang="en-US" sz="7760" spc="-77">
              <a:solidFill>
                <a:srgbClr val="1D2850"/>
              </a:solidFill>
              <a:latin typeface="Playfair Display Black"/>
            </a:endParaRPr>
          </a:p>
          <a:p>
            <a:pPr>
              <a:lnSpc>
                <a:spcPts val="10088"/>
              </a:lnSpc>
            </a:pPr>
            <a:r>
              <a:rPr lang="en-US" sz="7750" spc="-77">
                <a:solidFill>
                  <a:srgbClr val="1D2850"/>
                </a:solidFill>
                <a:latin typeface="Playfair Display Black"/>
              </a:rPr>
              <a:t>request </a:t>
            </a:r>
          </a:p>
          <a:p>
            <a:pPr marL="0" lvl="0" indent="0">
              <a:lnSpc>
                <a:spcPts val="10088"/>
              </a:lnSpc>
              <a:spcBef>
                <a:spcPct val="0"/>
              </a:spcBef>
            </a:pPr>
            <a:r>
              <a:rPr lang="en-US" sz="7750" spc="-77">
                <a:solidFill>
                  <a:srgbClr val="1D2850"/>
                </a:solidFill>
                <a:latin typeface="Playfair Display Black"/>
              </a:rPr>
              <a:t>DRC’s services</a:t>
            </a:r>
          </a:p>
        </p:txBody>
      </p:sp>
      <p:sp>
        <p:nvSpPr>
          <p:cNvPr id="8" name="Freeform 8">
            <a:extLst>
              <a:ext uri="{FF2B5EF4-FFF2-40B4-BE49-F238E27FC236}">
                <a16:creationId xmlns:a16="http://schemas.microsoft.com/office/drawing/2014/main" id="{511FA131-0284-9E0D-DE1B-AD150F82E25F}"/>
              </a:ext>
            </a:extLst>
          </p:cNvPr>
          <p:cNvSpPr/>
          <p:nvPr/>
        </p:nvSpPr>
        <p:spPr>
          <a:xfrm>
            <a:off x="9487659" y="5424814"/>
            <a:ext cx="707916" cy="544451"/>
          </a:xfrm>
          <a:custGeom>
            <a:avLst/>
            <a:gdLst/>
            <a:ahLst/>
            <a:cxnLst/>
            <a:rect l="l" t="t" r="r" b="b"/>
            <a:pathLst>
              <a:path w="707916" h="544451">
                <a:moveTo>
                  <a:pt x="0" y="0"/>
                </a:moveTo>
                <a:lnTo>
                  <a:pt x="707916" y="0"/>
                </a:lnTo>
                <a:lnTo>
                  <a:pt x="707916" y="544452"/>
                </a:lnTo>
                <a:lnTo>
                  <a:pt x="0" y="5444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4700E691-EAE7-1CEE-159A-C26D9F0DA715}"/>
              </a:ext>
            </a:extLst>
          </p:cNvPr>
          <p:cNvSpPr/>
          <p:nvPr/>
        </p:nvSpPr>
        <p:spPr>
          <a:xfrm>
            <a:off x="9437476" y="6834033"/>
            <a:ext cx="808283" cy="638543"/>
          </a:xfrm>
          <a:custGeom>
            <a:avLst/>
            <a:gdLst/>
            <a:ahLst/>
            <a:cxnLst/>
            <a:rect l="l" t="t" r="r" b="b"/>
            <a:pathLst>
              <a:path w="808283" h="638543">
                <a:moveTo>
                  <a:pt x="0" y="0"/>
                </a:moveTo>
                <a:lnTo>
                  <a:pt x="808282" y="0"/>
                </a:lnTo>
                <a:lnTo>
                  <a:pt x="808282" y="638543"/>
                </a:lnTo>
                <a:lnTo>
                  <a:pt x="0" y="63854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A61B1CBD-5C12-A891-4ABB-9E8DD3CD9BBA}"/>
              </a:ext>
            </a:extLst>
          </p:cNvPr>
          <p:cNvSpPr txBox="1"/>
          <p:nvPr/>
        </p:nvSpPr>
        <p:spPr>
          <a:xfrm>
            <a:off x="10446347" y="3779098"/>
            <a:ext cx="8495884" cy="4667945"/>
          </a:xfrm>
          <a:prstGeom prst="rect">
            <a:avLst/>
          </a:prstGeom>
        </p:spPr>
        <p:txBody>
          <a:bodyPr lIns="0" tIns="0" rIns="0" bIns="0" rtlCol="0" anchor="t">
            <a:spAutoFit/>
          </a:bodyPr>
          <a:lstStyle/>
          <a:p>
            <a:pPr>
              <a:lnSpc>
                <a:spcPts val="4652"/>
              </a:lnSpc>
            </a:pPr>
            <a:r>
              <a:rPr lang="en-US" sz="3300" spc="66">
                <a:solidFill>
                  <a:srgbClr val="1D2850"/>
                </a:solidFill>
                <a:latin typeface="Playfair Display Bold"/>
              </a:rPr>
              <a:t>Call our office </a:t>
            </a:r>
            <a:r>
              <a:rPr lang="en-US" sz="3300" spc="66">
                <a:solidFill>
                  <a:srgbClr val="1D2850"/>
                </a:solidFill>
                <a:latin typeface="Playfair Display"/>
              </a:rPr>
              <a:t>at </a:t>
            </a:r>
            <a:r>
              <a:rPr lang="en-US" sz="3300" b="1" spc="66">
                <a:solidFill>
                  <a:srgbClr val="1D2850"/>
                </a:solidFill>
                <a:latin typeface="Playfair Display Bold"/>
              </a:rPr>
              <a:t>1-877-776-1541</a:t>
            </a:r>
            <a:r>
              <a:rPr lang="en-US" sz="3300" spc="66">
                <a:solidFill>
                  <a:srgbClr val="1D2850"/>
                </a:solidFill>
                <a:latin typeface="Playfair Display"/>
              </a:rPr>
              <a:t> </a:t>
            </a:r>
          </a:p>
          <a:p>
            <a:pPr>
              <a:lnSpc>
                <a:spcPts val="4652"/>
              </a:lnSpc>
            </a:pPr>
            <a:r>
              <a:rPr lang="en-US" sz="3300" spc="66">
                <a:solidFill>
                  <a:srgbClr val="1D2850"/>
                </a:solidFill>
                <a:latin typeface="Playfair Display"/>
              </a:rPr>
              <a:t>between 8 a.m. and 5 p.m. M-F</a:t>
            </a:r>
          </a:p>
          <a:p>
            <a:pPr>
              <a:lnSpc>
                <a:spcPts val="4653"/>
              </a:lnSpc>
            </a:pPr>
            <a:endParaRPr lang="en-US" sz="3300" spc="66">
              <a:solidFill>
                <a:srgbClr val="1D2850"/>
              </a:solidFill>
              <a:latin typeface="Playfair Display"/>
            </a:endParaRPr>
          </a:p>
          <a:p>
            <a:pPr>
              <a:lnSpc>
                <a:spcPts val="4652"/>
              </a:lnSpc>
            </a:pPr>
            <a:r>
              <a:rPr lang="en-US" sz="3300" spc="66">
                <a:solidFill>
                  <a:srgbClr val="1D2850"/>
                </a:solidFill>
                <a:latin typeface="Playfair Display Bold"/>
              </a:rPr>
              <a:t>Email</a:t>
            </a:r>
            <a:r>
              <a:rPr lang="en-US" sz="3300" spc="66">
                <a:solidFill>
                  <a:srgbClr val="1D2850"/>
                </a:solidFill>
                <a:latin typeface="Playfair Display"/>
              </a:rPr>
              <a:t> </a:t>
            </a:r>
            <a:r>
              <a:rPr lang="en-US" sz="3300" spc="66">
                <a:solidFill>
                  <a:srgbClr val="1D2850"/>
                </a:solidFill>
                <a:latin typeface="Playfair Display"/>
                <a:hlinkClick r:id="rId9">
                  <a:extLst>
                    <a:ext uri="{A12FA001-AC4F-418D-AE19-62706E023703}">
                      <ahyp:hlinkClr xmlns:ahyp="http://schemas.microsoft.com/office/drawing/2018/hyperlinkcolor" val="tx"/>
                    </a:ext>
                  </a:extLst>
                </a:hlinkClick>
              </a:rPr>
              <a:t>info@drckansas.org</a:t>
            </a:r>
            <a:r>
              <a:rPr lang="en-US" sz="3300" spc="66">
                <a:solidFill>
                  <a:srgbClr val="1D2850"/>
                </a:solidFill>
                <a:latin typeface="Playfair Display"/>
              </a:rPr>
              <a:t> </a:t>
            </a:r>
          </a:p>
          <a:p>
            <a:pPr>
              <a:lnSpc>
                <a:spcPts val="4653"/>
              </a:lnSpc>
            </a:pPr>
            <a:endParaRPr lang="en-US" sz="3300" spc="66">
              <a:solidFill>
                <a:srgbClr val="1D2850"/>
              </a:solidFill>
              <a:latin typeface="Playfair Display"/>
            </a:endParaRPr>
          </a:p>
          <a:p>
            <a:pPr>
              <a:lnSpc>
                <a:spcPts val="4653"/>
              </a:lnSpc>
            </a:pPr>
            <a:r>
              <a:rPr lang="en-US" sz="3300" spc="66">
                <a:solidFill>
                  <a:srgbClr val="1D2850"/>
                </a:solidFill>
                <a:latin typeface="Playfair Display Bold"/>
              </a:rPr>
              <a:t>Use our online intake form </a:t>
            </a:r>
            <a:r>
              <a:rPr lang="en-US" sz="3300" spc="66">
                <a:solidFill>
                  <a:srgbClr val="1D2850"/>
                </a:solidFill>
                <a:latin typeface="Playfair Display"/>
              </a:rPr>
              <a:t>at </a:t>
            </a:r>
            <a:r>
              <a:rPr lang="en-US" sz="3300" spc="66">
                <a:solidFill>
                  <a:srgbClr val="1D2850"/>
                </a:solidFill>
                <a:latin typeface="Playfair Display"/>
                <a:hlinkClick r:id="rId10">
                  <a:extLst>
                    <a:ext uri="{A12FA001-AC4F-418D-AE19-62706E023703}">
                      <ahyp:hlinkClr xmlns:ahyp="http://schemas.microsoft.com/office/drawing/2018/hyperlinkcolor" val="tx"/>
                    </a:ext>
                  </a:extLst>
                </a:hlinkClick>
              </a:rPr>
              <a:t>https://www.drckansas.org/get-help</a:t>
            </a:r>
          </a:p>
          <a:p>
            <a:pPr>
              <a:lnSpc>
                <a:spcPts val="3525"/>
              </a:lnSpc>
            </a:pPr>
            <a:endParaRPr lang="en-US" sz="3300" spc="66">
              <a:solidFill>
                <a:srgbClr val="1D2850"/>
              </a:solidFill>
              <a:latin typeface="Playfair Display"/>
            </a:endParaRPr>
          </a:p>
        </p:txBody>
      </p:sp>
      <p:sp>
        <p:nvSpPr>
          <p:cNvPr id="11" name="TextBox 11">
            <a:extLst>
              <a:ext uri="{FF2B5EF4-FFF2-40B4-BE49-F238E27FC236}">
                <a16:creationId xmlns:a16="http://schemas.microsoft.com/office/drawing/2014/main" id="{7DD21360-23E8-7D81-728F-A9620BFB62F6}"/>
              </a:ext>
            </a:extLst>
          </p:cNvPr>
          <p:cNvSpPr txBox="1"/>
          <p:nvPr/>
        </p:nvSpPr>
        <p:spPr>
          <a:xfrm>
            <a:off x="9344025" y="1359833"/>
            <a:ext cx="8128251" cy="2231380"/>
          </a:xfrm>
          <a:prstGeom prst="rect">
            <a:avLst/>
          </a:prstGeom>
        </p:spPr>
        <p:txBody>
          <a:bodyPr lIns="0" tIns="0" rIns="0" bIns="0" rtlCol="0" anchor="t">
            <a:spAutoFit/>
          </a:bodyPr>
          <a:lstStyle/>
          <a:p>
            <a:pPr algn="ctr">
              <a:lnSpc>
                <a:spcPts val="2860"/>
              </a:lnSpc>
            </a:pPr>
            <a:r>
              <a:rPr lang="en-US" sz="2200" spc="-21">
                <a:solidFill>
                  <a:srgbClr val="000000"/>
                </a:solidFill>
                <a:latin typeface="Playfair Display"/>
              </a:rPr>
              <a:t>NOTE: DRC cannot conduct intakes with third party individuals, such as other agencies that are working with a client on their particular issues. The person with the disability/senior must be the person who contacts our office. It can also be a legal guardian or parent of a minor child. </a:t>
            </a:r>
          </a:p>
          <a:p>
            <a:pPr algn="ctr">
              <a:lnSpc>
                <a:spcPts val="2860"/>
              </a:lnSpc>
              <a:spcBef>
                <a:spcPct val="0"/>
              </a:spcBef>
            </a:pPr>
            <a:endParaRPr lang="en-US" sz="2200" spc="-21">
              <a:solidFill>
                <a:srgbClr val="000000"/>
              </a:solidFill>
              <a:latin typeface="Playfair Display"/>
            </a:endParaRPr>
          </a:p>
        </p:txBody>
      </p:sp>
    </p:spTree>
    <p:extLst>
      <p:ext uri="{BB962C8B-B14F-4D97-AF65-F5344CB8AC3E}">
        <p14:creationId xmlns:p14="http://schemas.microsoft.com/office/powerpoint/2010/main" val="1908114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b208c9-6345-4bac-a58c-249f98f6d0be">
      <Terms xmlns="http://schemas.microsoft.com/office/infopath/2007/PartnerControls"/>
    </lcf76f155ced4ddcb4097134ff3c332f>
    <TaxCatchAll xmlns="a4453243-4dc0-4afd-a1ff-2c4f3951ae1c" xsi:nil="true"/>
    <SharedWithUsers xmlns="a4453243-4dc0-4afd-a1ff-2c4f3951ae1c">
      <UserInfo>
        <DisplayName>Mike Burgess</DisplayName>
        <AccountId>16</AccountId>
        <AccountType/>
      </UserInfo>
      <UserInfo>
        <DisplayName>Dallas Hathaway</DisplayName>
        <AccountId>23</AccountId>
        <AccountType/>
      </UserInfo>
      <UserInfo>
        <DisplayName>Lane Williams</DisplayName>
        <AccountId>25</AccountId>
        <AccountType/>
      </UserInfo>
      <UserInfo>
        <DisplayName>Rocky Nichols</DisplayName>
        <AccountId>20</AccountId>
        <AccountType/>
      </UserInfo>
      <UserInfo>
        <DisplayName>Brielle Kratz</DisplayName>
        <AccountId>9</AccountId>
        <AccountType/>
      </UserInfo>
      <UserInfo>
        <DisplayName>Shawn Trimble</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A9B53EC4BCB394CA3591F3AF7D22DCD" ma:contentTypeVersion="12" ma:contentTypeDescription="Create a new document." ma:contentTypeScope="" ma:versionID="8268978bfa2320a47ae5cddd4a039d81">
  <xsd:schema xmlns:xsd="http://www.w3.org/2001/XMLSchema" xmlns:xs="http://www.w3.org/2001/XMLSchema" xmlns:p="http://schemas.microsoft.com/office/2006/metadata/properties" xmlns:ns2="e2b208c9-6345-4bac-a58c-249f98f6d0be" xmlns:ns3="a4453243-4dc0-4afd-a1ff-2c4f3951ae1c" targetNamespace="http://schemas.microsoft.com/office/2006/metadata/properties" ma:root="true" ma:fieldsID="cabfdf8ebea3321d85562e1e0a415779" ns2:_="" ns3:_="">
    <xsd:import namespace="e2b208c9-6345-4bac-a58c-249f98f6d0be"/>
    <xsd:import namespace="a4453243-4dc0-4afd-a1ff-2c4f3951ae1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b208c9-6345-4bac-a58c-249f98f6d0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436ab695-1ca5-4f40-a15b-9a199d14575c"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453243-4dc0-4afd-a1ff-2c4f3951ae1c"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0b663e9-9760-43d8-aab8-6d922fd041c1}" ma:internalName="TaxCatchAll" ma:showField="CatchAllData" ma:web="a4453243-4dc0-4afd-a1ff-2c4f3951ae1c">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8150CE1-8073-4448-90C3-F0FD4F80F90C}">
  <ds:schemaRefs>
    <ds:schemaRef ds:uri="a4453243-4dc0-4afd-a1ff-2c4f3951ae1c"/>
    <ds:schemaRef ds:uri="e2b208c9-6345-4bac-a58c-249f98f6d0b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4B016B2-1B3C-4CD1-B91A-623D205279F8}">
  <ds:schemaRefs>
    <ds:schemaRef ds:uri="a4453243-4dc0-4afd-a1ff-2c4f3951ae1c"/>
    <ds:schemaRef ds:uri="e2b208c9-6345-4bac-a58c-249f98f6d0b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E34F46-45D0-4B1C-97F2-E64658E129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2591</TotalTime>
  <Words>10622</Words>
  <Application>Microsoft Office PowerPoint</Application>
  <PresentationFormat>Custom</PresentationFormat>
  <Paragraphs>983</Paragraphs>
  <Slides>84</Slides>
  <Notes>84</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84</vt:i4>
      </vt:variant>
    </vt:vector>
  </HeadingPairs>
  <TitlesOfParts>
    <vt:vector size="93" baseType="lpstr">
      <vt:lpstr>Arial,Sans-Serif</vt:lpstr>
      <vt:lpstr>Playfair Display</vt:lpstr>
      <vt:lpstr>Open Sans</vt:lpstr>
      <vt:lpstr>Playfair Display Black</vt:lpstr>
      <vt:lpstr>Playfair Display Bold</vt:lpstr>
      <vt:lpstr>Arial</vt:lpstr>
      <vt:lpstr>Segoe UI</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WIPA_Presentation</dc:title>
  <dc:creator>Brielle Kratz</dc:creator>
  <cp:lastModifiedBy>Rocky Nichols</cp:lastModifiedBy>
  <cp:revision>107</cp:revision>
  <dcterms:created xsi:type="dcterms:W3CDTF">2006-08-16T00:00:00Z</dcterms:created>
  <dcterms:modified xsi:type="dcterms:W3CDTF">2025-10-16T20:35:15Z</dcterms:modified>
  <dc:identifier>DAE_kjciwTI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0x010100EA9B53EC4BCB394CA3591F3AF7D22DCD</vt:lpwstr>
  </property>
  <property fmtid="{D5CDD505-2E9C-101B-9397-08002B2CF9AE}" pid="3" name="MediaServiceImageTags">
    <vt:lpwstr/>
  </property>
</Properties>
</file>